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78" r:id="rId8"/>
    <p:sldId id="279" r:id="rId9"/>
    <p:sldId id="265" r:id="rId10"/>
    <p:sldId id="261" r:id="rId11"/>
    <p:sldId id="263" r:id="rId12"/>
    <p:sldId id="280" r:id="rId1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C7A9D5-E985-49D1-9329-5CA834482CCA}" v="12" dt="2026-08-06T06:40:34.8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19" autoAdjust="0"/>
    <p:restoredTop sz="94660"/>
  </p:normalViewPr>
  <p:slideViewPr>
    <p:cSldViewPr snapToGrid="0">
      <p:cViewPr varScale="1">
        <p:scale>
          <a:sx n="63" d="100"/>
          <a:sy n="63" d="100"/>
        </p:scale>
        <p:origin x="10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rkko Pajusalo" userId="45f994fe-01ba-4883-a7b1-9acc7c5a5fff" providerId="ADAL" clId="{62FC5A72-69C7-4582-9585-1B2DF5D1ACDA}"/>
    <pc:docChg chg="addSld modSld">
      <pc:chgData name="Jarkko Pajusalo" userId="45f994fe-01ba-4883-a7b1-9acc7c5a5fff" providerId="ADAL" clId="{62FC5A72-69C7-4582-9585-1B2DF5D1ACDA}" dt="2026-08-06T06:40:33.770" v="10"/>
      <pc:docMkLst>
        <pc:docMk/>
      </pc:docMkLst>
      <pc:sldChg chg="modSp">
        <pc:chgData name="Jarkko Pajusalo" userId="45f994fe-01ba-4883-a7b1-9acc7c5a5fff" providerId="ADAL" clId="{62FC5A72-69C7-4582-9585-1B2DF5D1ACDA}" dt="2026-08-06T05:01:49.934" v="1"/>
        <pc:sldMkLst>
          <pc:docMk/>
          <pc:sldMk cId="3262327916" sldId="256"/>
        </pc:sldMkLst>
        <pc:spChg chg="mod">
          <ac:chgData name="Jarkko Pajusalo" userId="45f994fe-01ba-4883-a7b1-9acc7c5a5fff" providerId="ADAL" clId="{62FC5A72-69C7-4582-9585-1B2DF5D1ACDA}" dt="2026-08-06T05:01:49.934" v="1"/>
          <ac:spMkLst>
            <pc:docMk/>
            <pc:sldMk cId="3262327916" sldId="256"/>
            <ac:spMk id="2" creationId="{00000000-0000-0000-0000-000000000000}"/>
          </ac:spMkLst>
        </pc:spChg>
      </pc:sldChg>
      <pc:sldChg chg="modSp">
        <pc:chgData name="Jarkko Pajusalo" userId="45f994fe-01ba-4883-a7b1-9acc7c5a5fff" providerId="ADAL" clId="{62FC5A72-69C7-4582-9585-1B2DF5D1ACDA}" dt="2026-08-06T05:05:40.695" v="2"/>
        <pc:sldMkLst>
          <pc:docMk/>
          <pc:sldMk cId="45764726" sldId="258"/>
        </pc:sldMkLst>
        <pc:spChg chg="mod">
          <ac:chgData name="Jarkko Pajusalo" userId="45f994fe-01ba-4883-a7b1-9acc7c5a5fff" providerId="ADAL" clId="{62FC5A72-69C7-4582-9585-1B2DF5D1ACDA}" dt="2026-08-06T05:05:40.695" v="2"/>
          <ac:spMkLst>
            <pc:docMk/>
            <pc:sldMk cId="45764726" sldId="258"/>
            <ac:spMk id="4" creationId="{8D5FF967-B4B7-B6F5-13CB-6558D3287033}"/>
          </ac:spMkLst>
        </pc:spChg>
      </pc:sldChg>
      <pc:sldChg chg="modSp">
        <pc:chgData name="Jarkko Pajusalo" userId="45f994fe-01ba-4883-a7b1-9acc7c5a5fff" providerId="ADAL" clId="{62FC5A72-69C7-4582-9585-1B2DF5D1ACDA}" dt="2026-08-06T06:40:33.770" v="10"/>
        <pc:sldMkLst>
          <pc:docMk/>
          <pc:sldMk cId="3548161450" sldId="260"/>
        </pc:sldMkLst>
        <pc:spChg chg="mod">
          <ac:chgData name="Jarkko Pajusalo" userId="45f994fe-01ba-4883-a7b1-9acc7c5a5fff" providerId="ADAL" clId="{62FC5A72-69C7-4582-9585-1B2DF5D1ACDA}" dt="2026-08-06T06:40:33.770" v="10"/>
          <ac:spMkLst>
            <pc:docMk/>
            <pc:sldMk cId="3548161450" sldId="260"/>
            <ac:spMk id="2" creationId="{00000000-0000-0000-0000-000000000000}"/>
          </ac:spMkLst>
        </pc:spChg>
      </pc:sldChg>
      <pc:sldChg chg="addSp modSp">
        <pc:chgData name="Jarkko Pajusalo" userId="45f994fe-01ba-4883-a7b1-9acc7c5a5fff" providerId="ADAL" clId="{62FC5A72-69C7-4582-9585-1B2DF5D1ACDA}" dt="2026-08-06T06:22:23.087" v="8" actId="767"/>
        <pc:sldMkLst>
          <pc:docMk/>
          <pc:sldMk cId="2853690734" sldId="262"/>
        </pc:sldMkLst>
        <pc:spChg chg="add mod">
          <ac:chgData name="Jarkko Pajusalo" userId="45f994fe-01ba-4883-a7b1-9acc7c5a5fff" providerId="ADAL" clId="{62FC5A72-69C7-4582-9585-1B2DF5D1ACDA}" dt="2026-08-06T06:22:23.087" v="8" actId="767"/>
          <ac:spMkLst>
            <pc:docMk/>
            <pc:sldMk cId="2853690734" sldId="262"/>
            <ac:spMk id="12" creationId="{9C6AD693-5BEE-6A1F-6C51-9529AAEFAC1B}"/>
          </ac:spMkLst>
        </pc:spChg>
      </pc:sldChg>
      <pc:sldChg chg="delSp add setBg">
        <pc:chgData name="Jarkko Pajusalo" userId="45f994fe-01ba-4883-a7b1-9acc7c5a5fff" providerId="ADAL" clId="{62FC5A72-69C7-4582-9585-1B2DF5D1ACDA}" dt="2026-08-06T05:13:20.542" v="3"/>
        <pc:sldMkLst>
          <pc:docMk/>
          <pc:sldMk cId="4249954278" sldId="263"/>
        </pc:sldMkLst>
        <pc:spChg chg="del">
          <ac:chgData name="Jarkko Pajusalo" userId="45f994fe-01ba-4883-a7b1-9acc7c5a5fff" providerId="ADAL" clId="{62FC5A72-69C7-4582-9585-1B2DF5D1ACDA}" dt="2026-08-06T05:13:20.542" v="3"/>
          <ac:spMkLst>
            <pc:docMk/>
            <pc:sldMk cId="4249954278" sldId="263"/>
            <ac:spMk id="42" creationId="{3AD318CC-E2A8-4E27-9548-A047A78999B1}"/>
          </ac:spMkLst>
        </pc:spChg>
        <pc:spChg chg="del">
          <ac:chgData name="Jarkko Pajusalo" userId="45f994fe-01ba-4883-a7b1-9acc7c5a5fff" providerId="ADAL" clId="{62FC5A72-69C7-4582-9585-1B2DF5D1ACDA}" dt="2026-08-06T05:13:20.542" v="3"/>
          <ac:spMkLst>
            <pc:docMk/>
            <pc:sldMk cId="4249954278" sldId="263"/>
            <ac:spMk id="45" creationId="{2C1BBA94-3F40-40AA-8BB9-E69E25E537C1}"/>
          </ac:spMkLst>
        </pc:spChg>
        <pc:grpChg chg="del">
          <ac:chgData name="Jarkko Pajusalo" userId="45f994fe-01ba-4883-a7b1-9acc7c5a5fff" providerId="ADAL" clId="{62FC5A72-69C7-4582-9585-1B2DF5D1ACDA}" dt="2026-08-06T05:13:20.542" v="3"/>
          <ac:grpSpMkLst>
            <pc:docMk/>
            <pc:sldMk cId="4249954278" sldId="263"/>
            <ac:grpSpMk id="43" creationId="{B14B560F-9DD7-4302-A60B-EBD3EF59B073}"/>
          </ac:grpSpMkLst>
        </pc:grpChg>
      </pc:sldChg>
      <pc:sldChg chg="delSp add setBg">
        <pc:chgData name="Jarkko Pajusalo" userId="45f994fe-01ba-4883-a7b1-9acc7c5a5fff" providerId="ADAL" clId="{62FC5A72-69C7-4582-9585-1B2DF5D1ACDA}" dt="2026-08-06T05:30:32.535" v="5"/>
        <pc:sldMkLst>
          <pc:docMk/>
          <pc:sldMk cId="3754796462" sldId="265"/>
        </pc:sldMkLst>
        <pc:spChg chg="del">
          <ac:chgData name="Jarkko Pajusalo" userId="45f994fe-01ba-4883-a7b1-9acc7c5a5fff" providerId="ADAL" clId="{62FC5A72-69C7-4582-9585-1B2DF5D1ACDA}" dt="2026-08-06T05:30:32.535" v="5"/>
          <ac:spMkLst>
            <pc:docMk/>
            <pc:sldMk cId="3754796462" sldId="265"/>
            <ac:spMk id="9" creationId="{4A53BD6C-5B8E-330A-D44C-59C46C85E723}"/>
          </ac:spMkLst>
        </pc:spChg>
      </pc:sldChg>
      <pc:sldChg chg="delSp add setBg">
        <pc:chgData name="Jarkko Pajusalo" userId="45f994fe-01ba-4883-a7b1-9acc7c5a5fff" providerId="ADAL" clId="{62FC5A72-69C7-4582-9585-1B2DF5D1ACDA}" dt="2026-08-06T05:31:11.974" v="6"/>
        <pc:sldMkLst>
          <pc:docMk/>
          <pc:sldMk cId="3603864324" sldId="278"/>
        </pc:sldMkLst>
        <pc:spChg chg="del">
          <ac:chgData name="Jarkko Pajusalo" userId="45f994fe-01ba-4883-a7b1-9acc7c5a5fff" providerId="ADAL" clId="{62FC5A72-69C7-4582-9585-1B2DF5D1ACDA}" dt="2026-08-06T05:31:11.974" v="6"/>
          <ac:spMkLst>
            <pc:docMk/>
            <pc:sldMk cId="3603864324" sldId="278"/>
            <ac:spMk id="22" creationId="{907EF6B7-1338-4443-8C46-6A318D952DFD}"/>
          </ac:spMkLst>
        </pc:spChg>
        <pc:spChg chg="del">
          <ac:chgData name="Jarkko Pajusalo" userId="45f994fe-01ba-4883-a7b1-9acc7c5a5fff" providerId="ADAL" clId="{62FC5A72-69C7-4582-9585-1B2DF5D1ACDA}" dt="2026-08-06T05:31:11.974" v="6"/>
          <ac:spMkLst>
            <pc:docMk/>
            <pc:sldMk cId="3603864324" sldId="278"/>
            <ac:spMk id="24" creationId="{DAAE4CDD-124C-4DCF-9584-B6033B545DD5}"/>
          </ac:spMkLst>
        </pc:spChg>
        <pc:spChg chg="del">
          <ac:chgData name="Jarkko Pajusalo" userId="45f994fe-01ba-4883-a7b1-9acc7c5a5fff" providerId="ADAL" clId="{62FC5A72-69C7-4582-9585-1B2DF5D1ACDA}" dt="2026-08-06T05:31:11.974" v="6"/>
          <ac:spMkLst>
            <pc:docMk/>
            <pc:sldMk cId="3603864324" sldId="278"/>
            <ac:spMk id="26" creationId="{081E4A58-353D-44AE-B2FC-2A74E2E400F7}"/>
          </ac:spMkLst>
        </pc:spChg>
      </pc:sldChg>
      <pc:sldChg chg="delSp add setBg">
        <pc:chgData name="Jarkko Pajusalo" userId="45f994fe-01ba-4883-a7b1-9acc7c5a5fff" providerId="ADAL" clId="{62FC5A72-69C7-4582-9585-1B2DF5D1ACDA}" dt="2026-08-06T06:05:23.748" v="7"/>
        <pc:sldMkLst>
          <pc:docMk/>
          <pc:sldMk cId="201754259" sldId="280"/>
        </pc:sldMkLst>
        <pc:spChg chg="del">
          <ac:chgData name="Jarkko Pajusalo" userId="45f994fe-01ba-4883-a7b1-9acc7c5a5fff" providerId="ADAL" clId="{62FC5A72-69C7-4582-9585-1B2DF5D1ACDA}" dt="2026-08-06T06:05:23.748" v="7"/>
          <ac:spMkLst>
            <pc:docMk/>
            <pc:sldMk cId="201754259" sldId="280"/>
            <ac:spMk id="24" creationId="{C59AB4C8-9178-4F7A-8404-6890510B5917}"/>
          </ac:spMkLst>
        </pc:spChg>
        <pc:spChg chg="del">
          <ac:chgData name="Jarkko Pajusalo" userId="45f994fe-01ba-4883-a7b1-9acc7c5a5fff" providerId="ADAL" clId="{62FC5A72-69C7-4582-9585-1B2DF5D1ACDA}" dt="2026-08-06T06:05:23.748" v="7"/>
          <ac:spMkLst>
            <pc:docMk/>
            <pc:sldMk cId="201754259" sldId="280"/>
            <ac:spMk id="25" creationId="{4CFDFB37-4BC7-42C6-915D-A6609139BFE7}"/>
          </ac:spMkLst>
        </pc:spChg>
      </pc:sldChg>
      <pc:sldChg chg="addSp modSp modAnim">
        <pc:chgData name="Jarkko Pajusalo" userId="45f994fe-01ba-4883-a7b1-9acc7c5a5fff" providerId="ADAL" clId="{62FC5A72-69C7-4582-9585-1B2DF5D1ACDA}" dt="2026-08-06T06:26:28.112" v="9"/>
        <pc:sldMkLst>
          <pc:docMk/>
          <pc:sldMk cId="2314528974" sldId="281"/>
        </pc:sldMkLst>
        <pc:picChg chg="add mod">
          <ac:chgData name="Jarkko Pajusalo" userId="45f994fe-01ba-4883-a7b1-9acc7c5a5fff" providerId="ADAL" clId="{62FC5A72-69C7-4582-9585-1B2DF5D1ACDA}" dt="2026-08-06T06:26:28.112" v="9"/>
          <ac:picMkLst>
            <pc:docMk/>
            <pc:sldMk cId="2314528974" sldId="281"/>
            <ac:picMk id="4" creationId="{92CD32A2-5123-44E0-8037-CD8762ABC04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8B986C09-7E92-467D-A373-7DDF9B84602D}" type="datetimeFigureOut">
              <a:rPr lang="fi-FI" smtClean="0"/>
              <a:t>6.8.2026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277411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B986C09-7E92-467D-A373-7DDF9B84602D}" type="datetimeFigureOut">
              <a:rPr lang="fi-FI" smtClean="0"/>
              <a:t>6.8.2026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1675748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B986C09-7E92-467D-A373-7DDF9B84602D}" type="datetimeFigureOut">
              <a:rPr lang="fi-FI" smtClean="0"/>
              <a:t>6.8.2026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34064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B986C09-7E92-467D-A373-7DDF9B84602D}" type="datetimeFigureOut">
              <a:rPr lang="fi-FI" smtClean="0"/>
              <a:t>6.8.2026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1303855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p:cNvSpPr>
            <a:spLocks noGrp="1"/>
          </p:cNvSpPr>
          <p:nvPr>
            <p:ph type="dt" sz="half" idx="10"/>
          </p:nvPr>
        </p:nvSpPr>
        <p:spPr/>
        <p:txBody>
          <a:bodyPr/>
          <a:lstStyle/>
          <a:p>
            <a:fld id="{8B986C09-7E92-467D-A373-7DDF9B84602D}" type="datetimeFigureOut">
              <a:rPr lang="fi-FI" smtClean="0"/>
              <a:t>6.8.2026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3756570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8B986C09-7E92-467D-A373-7DDF9B84602D}" type="datetimeFigureOut">
              <a:rPr lang="fi-FI" smtClean="0"/>
              <a:t>6.8.2026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3608850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B986C09-7E92-467D-A373-7DDF9B84602D}" type="datetimeFigureOut">
              <a:rPr lang="fi-FI" smtClean="0"/>
              <a:t>6.8.2026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700615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B986C09-7E92-467D-A373-7DDF9B84602D}" type="datetimeFigureOut">
              <a:rPr lang="fi-FI" smtClean="0"/>
              <a:t>6.8.2026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4029051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B986C09-7E92-467D-A373-7DDF9B84602D}" type="datetimeFigureOut">
              <a:rPr lang="fi-FI" smtClean="0"/>
              <a:t>6.8.2026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3158352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8B986C09-7E92-467D-A373-7DDF9B84602D}" type="datetimeFigureOut">
              <a:rPr lang="fi-FI" smtClean="0"/>
              <a:t>6.8.2026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734969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8B986C09-7E92-467D-A373-7DDF9B84602D}" type="datetimeFigureOut">
              <a:rPr lang="fi-FI" smtClean="0"/>
              <a:t>6.8.2026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C0758995-31EC-4603-B1C6-59C0B5D5163E}" type="slidenum">
              <a:rPr lang="fi-FI" smtClean="0"/>
              <a:t>‹#›</a:t>
            </a:fld>
            <a:endParaRPr lang="fi-FI"/>
          </a:p>
        </p:txBody>
      </p:sp>
    </p:spTree>
    <p:extLst>
      <p:ext uri="{BB962C8B-B14F-4D97-AF65-F5344CB8AC3E}">
        <p14:creationId xmlns:p14="http://schemas.microsoft.com/office/powerpoint/2010/main" val="1132016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986C09-7E92-467D-A373-7DDF9B84602D}" type="datetimeFigureOut">
              <a:rPr lang="fi-FI" smtClean="0"/>
              <a:t>6.8.2026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58995-31EC-4603-B1C6-59C0B5D5163E}" type="slidenum">
              <a:rPr lang="fi-FI" smtClean="0"/>
              <a:t>‹#›</a:t>
            </a:fld>
            <a:endParaRPr lang="fi-FI"/>
          </a:p>
        </p:txBody>
      </p:sp>
    </p:spTree>
    <p:extLst>
      <p:ext uri="{BB962C8B-B14F-4D97-AF65-F5344CB8AC3E}">
        <p14:creationId xmlns:p14="http://schemas.microsoft.com/office/powerpoint/2010/main" val="2497570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iva.fi/osallistuvat-yritykset/"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uiva.fi/naytteilleasettajille/"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737360" y="5598160"/>
            <a:ext cx="9174480" cy="975360"/>
          </a:xfrm>
        </p:spPr>
        <p:txBody>
          <a:bodyPr>
            <a:normAutofit fontScale="90000"/>
          </a:bodyPr>
          <a:lstStyle/>
          <a:p>
            <a:br>
              <a:rPr lang="fi-FI" sz="4400" dirty="0">
                <a:solidFill>
                  <a:schemeClr val="tx2"/>
                </a:solidFill>
              </a:rPr>
            </a:br>
            <a:br>
              <a:rPr lang="fi-FI" sz="4400" dirty="0">
                <a:solidFill>
                  <a:schemeClr val="tx2"/>
                </a:solidFill>
              </a:rPr>
            </a:br>
            <a:br>
              <a:rPr lang="fi-FI" sz="4400" dirty="0">
                <a:solidFill>
                  <a:schemeClr val="tx2"/>
                </a:solidFill>
              </a:rPr>
            </a:br>
            <a:br>
              <a:rPr lang="fi-FI" sz="4400" dirty="0">
                <a:solidFill>
                  <a:schemeClr val="tx2"/>
                </a:solidFill>
              </a:rPr>
            </a:br>
            <a:br>
              <a:rPr lang="fi-FI" sz="4400" dirty="0">
                <a:solidFill>
                  <a:schemeClr val="tx2"/>
                </a:solidFill>
              </a:rPr>
            </a:br>
            <a:br>
              <a:rPr lang="fi-FI" sz="4400" dirty="0">
                <a:solidFill>
                  <a:schemeClr val="tx2"/>
                </a:solidFill>
              </a:rPr>
            </a:br>
            <a:r>
              <a:rPr lang="fi-FI" sz="4400" dirty="0">
                <a:solidFill>
                  <a:schemeClr val="tx2"/>
                </a:solidFill>
              </a:rPr>
              <a:t>Näytteilleasettajien infotilaisuus</a:t>
            </a:r>
            <a:br>
              <a:rPr lang="fi-FI" sz="4400" dirty="0">
                <a:solidFill>
                  <a:schemeClr val="tx2"/>
                </a:solidFill>
              </a:rPr>
            </a:br>
            <a:r>
              <a:rPr lang="fi-FI" sz="4400" dirty="0">
                <a:solidFill>
                  <a:schemeClr val="tx2"/>
                </a:solidFill>
              </a:rPr>
              <a:t>6.8.2026</a:t>
            </a:r>
          </a:p>
        </p:txBody>
      </p:sp>
      <p:pic>
        <p:nvPicPr>
          <p:cNvPr id="10" name="Kuva 9">
            <a:extLst>
              <a:ext uri="{FF2B5EF4-FFF2-40B4-BE49-F238E27FC236}">
                <a16:creationId xmlns:a16="http://schemas.microsoft.com/office/drawing/2014/main" id="{611C1875-5FD7-60BE-E759-F1B6E6767CFE}"/>
              </a:ext>
            </a:extLst>
          </p:cNvPr>
          <p:cNvPicPr>
            <a:picLocks noChangeAspect="1"/>
          </p:cNvPicPr>
          <p:nvPr/>
        </p:nvPicPr>
        <p:blipFill>
          <a:blip r:embed="rId2"/>
          <a:stretch>
            <a:fillRect/>
          </a:stretch>
        </p:blipFill>
        <p:spPr>
          <a:xfrm>
            <a:off x="2844621" y="284480"/>
            <a:ext cx="6959958" cy="4915153"/>
          </a:xfrm>
          <a:prstGeom prst="rect">
            <a:avLst/>
          </a:prstGeom>
        </p:spPr>
      </p:pic>
      <p:pic>
        <p:nvPicPr>
          <p:cNvPr id="12" name="Kuva 11">
            <a:extLst>
              <a:ext uri="{FF2B5EF4-FFF2-40B4-BE49-F238E27FC236}">
                <a16:creationId xmlns:a16="http://schemas.microsoft.com/office/drawing/2014/main" id="{31F4AEA8-DBF0-04AF-B8AE-3158FAE637B4}"/>
              </a:ext>
            </a:extLst>
          </p:cNvPr>
          <p:cNvPicPr>
            <a:picLocks noChangeAspect="1"/>
          </p:cNvPicPr>
          <p:nvPr/>
        </p:nvPicPr>
        <p:blipFill>
          <a:blip r:embed="rId3"/>
          <a:stretch>
            <a:fillRect/>
          </a:stretch>
        </p:blipFill>
        <p:spPr>
          <a:xfrm>
            <a:off x="328869" y="175831"/>
            <a:ext cx="2349621" cy="2482978"/>
          </a:xfrm>
          <a:prstGeom prst="rect">
            <a:avLst/>
          </a:prstGeom>
        </p:spPr>
      </p:pic>
    </p:spTree>
    <p:extLst>
      <p:ext uri="{BB962C8B-B14F-4D97-AF65-F5344CB8AC3E}">
        <p14:creationId xmlns:p14="http://schemas.microsoft.com/office/powerpoint/2010/main" val="326232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17ABE-7B91-E346-20B8-1B08ED42471A}"/>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03500B6-E9B2-D270-E0D1-30680624BDC6}"/>
              </a:ext>
            </a:extLst>
          </p:cNvPr>
          <p:cNvSpPr>
            <a:spLocks noGrp="1"/>
          </p:cNvSpPr>
          <p:nvPr>
            <p:ph type="title"/>
          </p:nvPr>
        </p:nvSpPr>
        <p:spPr>
          <a:xfrm>
            <a:off x="1549400" y="2766218"/>
            <a:ext cx="9448800" cy="1325563"/>
          </a:xfrm>
        </p:spPr>
        <p:txBody>
          <a:bodyPr/>
          <a:lstStyle/>
          <a:p>
            <a:pPr algn="ctr"/>
            <a:r>
              <a:rPr lang="fi-FI" dirty="0"/>
              <a:t>Tärkeät aikataulut</a:t>
            </a:r>
          </a:p>
        </p:txBody>
      </p:sp>
      <p:pic>
        <p:nvPicPr>
          <p:cNvPr id="4" name="Kuva 3" descr="Kuva, joka sisältää kohteen Fontti, Grafiikka, logo, teksti&#10;&#10;Kuvaus luotu automaattisesti">
            <a:extLst>
              <a:ext uri="{FF2B5EF4-FFF2-40B4-BE49-F238E27FC236}">
                <a16:creationId xmlns:a16="http://schemas.microsoft.com/office/drawing/2014/main" id="{C78AC458-0726-0FDE-DFA5-C72051C3FF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2327" y="338623"/>
            <a:ext cx="1412411" cy="977824"/>
          </a:xfrm>
          <a:prstGeom prst="rect">
            <a:avLst/>
          </a:prstGeom>
        </p:spPr>
      </p:pic>
    </p:spTree>
    <p:extLst>
      <p:ext uri="{BB962C8B-B14F-4D97-AF65-F5344CB8AC3E}">
        <p14:creationId xmlns:p14="http://schemas.microsoft.com/office/powerpoint/2010/main" val="418878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EDD1751-674F-99CD-0691-A36BDD462C24}"/>
              </a:ext>
            </a:extLst>
          </p:cNvPr>
          <p:cNvSpPr>
            <a:spLocks noGrp="1"/>
          </p:cNvSpPr>
          <p:nvPr>
            <p:ph type="title"/>
          </p:nvPr>
        </p:nvSpPr>
        <p:spPr>
          <a:xfrm>
            <a:off x="645065" y="1463040"/>
            <a:ext cx="3796306" cy="2690949"/>
          </a:xfrm>
        </p:spPr>
        <p:txBody>
          <a:bodyPr anchor="t">
            <a:normAutofit/>
          </a:bodyPr>
          <a:lstStyle/>
          <a:p>
            <a:r>
              <a:rPr lang="fi-FI" sz="3400" b="1">
                <a:latin typeface="Verdana" panose="020B0604030504040204" pitchFamily="34" charset="0"/>
                <a:ea typeface="Verdana" panose="020B0604030504040204" pitchFamily="34" charset="0"/>
              </a:rPr>
              <a:t>Aikataulut; Näyttelyn rakentaminen ja purku</a:t>
            </a:r>
            <a:br>
              <a:rPr lang="fi-FI" sz="3400" b="1">
                <a:effectLst/>
                <a:ea typeface="Times New Roman" panose="02020603050405020304" pitchFamily="18" charset="0"/>
                <a:cs typeface="Times New Roman" panose="02020603050405020304" pitchFamily="18" charset="0"/>
              </a:rPr>
            </a:br>
            <a:endParaRPr lang="fi-FI" sz="3400" b="1"/>
          </a:p>
        </p:txBody>
      </p:sp>
      <p:sp>
        <p:nvSpPr>
          <p:cNvPr id="46" name="Sisällön paikkamerkki 2">
            <a:extLst>
              <a:ext uri="{FF2B5EF4-FFF2-40B4-BE49-F238E27FC236}">
                <a16:creationId xmlns:a16="http://schemas.microsoft.com/office/drawing/2014/main" id="{4F4F51B6-42CA-F132-71CE-46C13D0EC7E1}"/>
              </a:ext>
            </a:extLst>
          </p:cNvPr>
          <p:cNvSpPr>
            <a:spLocks noGrp="1"/>
          </p:cNvSpPr>
          <p:nvPr>
            <p:ph idx="1"/>
          </p:nvPr>
        </p:nvSpPr>
        <p:spPr>
          <a:xfrm>
            <a:off x="5656218" y="818147"/>
            <a:ext cx="5542387" cy="5370897"/>
          </a:xfrm>
        </p:spPr>
        <p:txBody>
          <a:bodyPr anchor="t">
            <a:normAutofit/>
          </a:bodyPr>
          <a:lstStyle/>
          <a:p>
            <a:pPr marL="0" indent="0">
              <a:buNone/>
            </a:pPr>
            <a:endParaRPr lang="fi-FI" sz="1000" b="1" dirty="0">
              <a:effectLst/>
              <a:ea typeface="Times New Roman" panose="02020603050405020304" pitchFamily="18" charset="0"/>
              <a:cs typeface="Times New Roman" panose="02020603050405020304" pitchFamily="18" charset="0"/>
            </a:endParaRPr>
          </a:p>
          <a:p>
            <a:pPr marL="0" indent="0">
              <a:buNone/>
            </a:pPr>
            <a:r>
              <a:rPr lang="fi-FI" sz="1000" b="1" dirty="0">
                <a:latin typeface="Verdana" panose="020B0604030504040204" pitchFamily="34" charset="0"/>
                <a:ea typeface="Verdana" panose="020B0604030504040204" pitchFamily="34" charset="0"/>
                <a:cs typeface="Times New Roman" panose="02020603050405020304" pitchFamily="18" charset="0"/>
              </a:rPr>
              <a:t>Telttaryhmät rakennetaan näyttelyalueelle 10.-11.8. </a:t>
            </a:r>
            <a:r>
              <a:rPr lang="fi-FI" sz="1000" dirty="0">
                <a:latin typeface="Verdana" panose="020B0604030504040204" pitchFamily="34" charset="0"/>
                <a:ea typeface="Verdana" panose="020B0604030504040204" pitchFamily="34" charset="0"/>
                <a:cs typeface="Times New Roman" panose="02020603050405020304" pitchFamily="18" charset="0"/>
              </a:rPr>
              <a:t>maanantain/tiistain aikana. Finnboatin henkilökunta (Jarkko, Katri ja Tiina ovat paikalla maanantaista lähtien). Näytteilleasettajat noutavat mm. näytteilleasettajakortteja jo alkuviikosta (Katri/Tiina ottavat vastaan näyttelytoimistossa (HSK </a:t>
            </a:r>
            <a:r>
              <a:rPr lang="fi-FI" sz="1000" dirty="0" err="1">
                <a:latin typeface="Verdana" panose="020B0604030504040204" pitchFamily="34" charset="0"/>
                <a:ea typeface="Verdana" panose="020B0604030504040204" pitchFamily="34" charset="0"/>
                <a:cs typeface="Times New Roman" panose="02020603050405020304" pitchFamily="18" charset="0"/>
              </a:rPr>
              <a:t>race</a:t>
            </a:r>
            <a:r>
              <a:rPr lang="fi-FI" sz="1000" dirty="0">
                <a:latin typeface="Verdana" panose="020B0604030504040204" pitchFamily="34" charset="0"/>
                <a:ea typeface="Verdana" panose="020B0604030504040204" pitchFamily="34" charset="0"/>
                <a:cs typeface="Times New Roman" panose="02020603050405020304" pitchFamily="18" charset="0"/>
              </a:rPr>
              <a:t> </a:t>
            </a:r>
            <a:r>
              <a:rPr lang="fi-FI" sz="1000" dirty="0" err="1">
                <a:latin typeface="Verdana" panose="020B0604030504040204" pitchFamily="34" charset="0"/>
                <a:ea typeface="Verdana" panose="020B0604030504040204" pitchFamily="34" charset="0"/>
                <a:cs typeface="Times New Roman" panose="02020603050405020304" pitchFamily="18" charset="0"/>
              </a:rPr>
              <a:t>office</a:t>
            </a:r>
            <a:r>
              <a:rPr lang="fi-FI" sz="1000" dirty="0">
                <a:latin typeface="Verdana" panose="020B0604030504040204" pitchFamily="34" charset="0"/>
                <a:ea typeface="Verdana" panose="020B0604030504040204" pitchFamily="34" charset="0"/>
                <a:cs typeface="Times New Roman" panose="02020603050405020304" pitchFamily="18" charset="0"/>
              </a:rPr>
              <a:t>), Jarkko koordinoi näyttelyalueen rakentamista ja veneiden vastaanottoa).</a:t>
            </a:r>
            <a:endParaRPr lang="fi-FI" sz="10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endParaRPr lang="fi-FI" sz="1000" b="1" dirty="0">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fi-FI" sz="1000" b="1" dirty="0">
                <a:effectLst/>
                <a:latin typeface="Verdana" panose="020B0604030504040204" pitchFamily="34" charset="0"/>
                <a:ea typeface="Verdana" panose="020B0604030504040204" pitchFamily="34" charset="0"/>
                <a:cs typeface="Times New Roman" panose="02020603050405020304" pitchFamily="18" charset="0"/>
              </a:rPr>
              <a:t>Veneet otetaan vastaan keskiviikkona 1</a:t>
            </a:r>
            <a:r>
              <a:rPr lang="fi-FI" sz="1000" b="1" dirty="0">
                <a:latin typeface="Verdana" panose="020B0604030504040204" pitchFamily="34" charset="0"/>
                <a:ea typeface="Verdana" panose="020B0604030504040204" pitchFamily="34" charset="0"/>
                <a:cs typeface="Times New Roman" panose="02020603050405020304" pitchFamily="18" charset="0"/>
              </a:rPr>
              <a:t>2</a:t>
            </a:r>
            <a:r>
              <a:rPr lang="fi-FI" sz="1000" b="1" dirty="0">
                <a:effectLst/>
                <a:latin typeface="Verdana" panose="020B0604030504040204" pitchFamily="34" charset="0"/>
                <a:ea typeface="Verdana" panose="020B0604030504040204" pitchFamily="34" charset="0"/>
                <a:cs typeface="Times New Roman" panose="02020603050405020304" pitchFamily="18" charset="0"/>
              </a:rPr>
              <a:t>.8. klo 9.00-20.00.</a:t>
            </a:r>
            <a:r>
              <a:rPr lang="fi-FI" sz="1000" dirty="0">
                <a:effectLst/>
                <a:latin typeface="Verdana" panose="020B0604030504040204" pitchFamily="34" charset="0"/>
                <a:ea typeface="Verdana" panose="020B0604030504040204" pitchFamily="34" charset="0"/>
                <a:cs typeface="Times New Roman" panose="02020603050405020304" pitchFamily="18" charset="0"/>
              </a:rPr>
              <a:t> Satamatoimiston puhelinnumero on (09) 6923 580 ja satamakapteenin numero 0400 329 955. Veneet tulee kiinnittää vain järjestäjän antaman paikkanumeron kohdalle. </a:t>
            </a:r>
          </a:p>
          <a:p>
            <a:pPr marL="0" indent="0">
              <a:buNone/>
            </a:pPr>
            <a:r>
              <a:rPr lang="fi-FI" sz="1000" dirty="0">
                <a:effectLst/>
                <a:latin typeface="Verdana" panose="020B0604030504040204" pitchFamily="34" charset="0"/>
                <a:ea typeface="Verdana" panose="020B0604030504040204" pitchFamily="34" charset="0"/>
                <a:cs typeface="Times New Roman" panose="02020603050405020304" pitchFamily="18" charset="0"/>
              </a:rPr>
              <a:t>Veneiden tulosta </a:t>
            </a:r>
            <a:r>
              <a:rPr lang="fi-FI" sz="1000" dirty="0" err="1">
                <a:effectLst/>
                <a:latin typeface="Verdana" panose="020B0604030504040204" pitchFamily="34" charset="0"/>
                <a:ea typeface="Verdana" panose="020B0604030504040204" pitchFamily="34" charset="0"/>
                <a:cs typeface="Times New Roman" panose="02020603050405020304" pitchFamily="18" charset="0"/>
              </a:rPr>
              <a:t>HSK:n</a:t>
            </a:r>
            <a:r>
              <a:rPr lang="fi-FI" sz="1000" dirty="0">
                <a:effectLst/>
                <a:latin typeface="Verdana" panose="020B0604030504040204" pitchFamily="34" charset="0"/>
                <a:ea typeface="Verdana" panose="020B0604030504040204" pitchFamily="34" charset="0"/>
                <a:cs typeface="Times New Roman" panose="02020603050405020304" pitchFamily="18" charset="0"/>
              </a:rPr>
              <a:t> kerhosatamaan ennenaikaisesti tai niiden viipymisestä yli sallitun ajan on sovittava erikseen satamakapteenin kanssa.</a:t>
            </a:r>
          </a:p>
          <a:p>
            <a:pPr marL="0" indent="0">
              <a:buNone/>
            </a:pPr>
            <a:endParaRPr lang="fi-FI" sz="10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fi-FI" sz="1000" b="1" dirty="0">
                <a:effectLst/>
                <a:latin typeface="Verdana" panose="020B0604030504040204" pitchFamily="34" charset="0"/>
                <a:ea typeface="Verdana" panose="020B0604030504040204" pitchFamily="34" charset="0"/>
                <a:cs typeface="Times New Roman" panose="02020603050405020304" pitchFamily="18" charset="0"/>
              </a:rPr>
              <a:t>Maissa olevien osastojen rakentamisen saa aloittaa 12.8. klo 9.00. </a:t>
            </a:r>
            <a:r>
              <a:rPr lang="fi-FI" sz="1000" dirty="0">
                <a:effectLst/>
                <a:latin typeface="Verdana" panose="020B0604030504040204" pitchFamily="34" charset="0"/>
                <a:ea typeface="Verdana" panose="020B0604030504040204" pitchFamily="34" charset="0"/>
                <a:cs typeface="Times New Roman" panose="02020603050405020304" pitchFamily="18" charset="0"/>
              </a:rPr>
              <a:t>Osastojen paikat on merkitty karttaan ja itse näyttelyalueelle. </a:t>
            </a:r>
          </a:p>
          <a:p>
            <a:pPr marL="0" indent="0">
              <a:buNone/>
            </a:pPr>
            <a:endParaRPr lang="fi-FI" sz="10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fi-FI" sz="1000" b="1" dirty="0">
                <a:effectLst/>
                <a:latin typeface="Verdana" panose="020B0604030504040204" pitchFamily="34" charset="0"/>
                <a:ea typeface="Verdana" panose="020B0604030504040204" pitchFamily="34" charset="0"/>
                <a:cs typeface="Times New Roman" panose="02020603050405020304" pitchFamily="18" charset="0"/>
              </a:rPr>
              <a:t>Näyttelyn on oltava valmiina torstaina 1</a:t>
            </a:r>
            <a:r>
              <a:rPr lang="fi-FI" sz="1000" b="1" dirty="0">
                <a:latin typeface="Verdana" panose="020B0604030504040204" pitchFamily="34" charset="0"/>
                <a:ea typeface="Verdana" panose="020B0604030504040204" pitchFamily="34" charset="0"/>
                <a:cs typeface="Times New Roman" panose="02020603050405020304" pitchFamily="18" charset="0"/>
              </a:rPr>
              <a:t>3</a:t>
            </a:r>
            <a:r>
              <a:rPr lang="fi-FI" sz="1000" b="1" dirty="0">
                <a:effectLst/>
                <a:latin typeface="Verdana" panose="020B0604030504040204" pitchFamily="34" charset="0"/>
                <a:ea typeface="Verdana" panose="020B0604030504040204" pitchFamily="34" charset="0"/>
                <a:cs typeface="Times New Roman" panose="02020603050405020304" pitchFamily="18" charset="0"/>
              </a:rPr>
              <a:t>.8. klo 10.00.</a:t>
            </a:r>
            <a:r>
              <a:rPr lang="fi-FI" sz="1000" dirty="0">
                <a:effectLst/>
                <a:latin typeface="Verdana" panose="020B0604030504040204" pitchFamily="34" charset="0"/>
                <a:ea typeface="Verdana" panose="020B0604030504040204" pitchFamily="34" charset="0"/>
                <a:cs typeface="Times New Roman" panose="02020603050405020304" pitchFamily="18" charset="0"/>
              </a:rPr>
              <a:t> Näyttely avataan yleisölle 13.8. klo 11.00 ja suljetaan </a:t>
            </a:r>
            <a:r>
              <a:rPr lang="fi-FI" sz="1000" dirty="0">
                <a:latin typeface="Verdana" panose="020B0604030504040204" pitchFamily="34" charset="0"/>
                <a:ea typeface="Verdana" panose="020B0604030504040204" pitchFamily="34" charset="0"/>
                <a:cs typeface="Times New Roman" panose="02020603050405020304" pitchFamily="18" charset="0"/>
              </a:rPr>
              <a:t>16</a:t>
            </a:r>
            <a:r>
              <a:rPr lang="fi-FI" sz="1000" dirty="0">
                <a:effectLst/>
                <a:latin typeface="Verdana" panose="020B0604030504040204" pitchFamily="34" charset="0"/>
                <a:ea typeface="Verdana" panose="020B0604030504040204" pitchFamily="34" charset="0"/>
                <a:cs typeface="Times New Roman" panose="02020603050405020304" pitchFamily="18" charset="0"/>
              </a:rPr>
              <a:t>.8. klo 18.00. Näyttely on avoinna yleisölle torstaina-la</a:t>
            </a:r>
            <a:r>
              <a:rPr lang="fi-FI" sz="1000" dirty="0">
                <a:latin typeface="Verdana" panose="020B0604030504040204" pitchFamily="34" charset="0"/>
                <a:ea typeface="Verdana" panose="020B0604030504040204" pitchFamily="34" charset="0"/>
                <a:cs typeface="Times New Roman" panose="02020603050405020304" pitchFamily="18" charset="0"/>
              </a:rPr>
              <a:t>uantaina</a:t>
            </a:r>
            <a:r>
              <a:rPr lang="fi-FI" sz="1000" dirty="0">
                <a:effectLst/>
                <a:latin typeface="Verdana" panose="020B0604030504040204" pitchFamily="34" charset="0"/>
                <a:ea typeface="Verdana" panose="020B0604030504040204" pitchFamily="34" charset="0"/>
                <a:cs typeface="Times New Roman" panose="02020603050405020304" pitchFamily="18" charset="0"/>
              </a:rPr>
              <a:t> klo 11–19 ja sunnuntaina klo 11-18. </a:t>
            </a:r>
          </a:p>
          <a:p>
            <a:pPr marL="0" indent="0">
              <a:buNone/>
            </a:pPr>
            <a:endParaRPr lang="fi-FI" sz="1000" dirty="0">
              <a:latin typeface="Verdana" panose="020B0604030504040204" pitchFamily="34" charset="0"/>
              <a:ea typeface="Verdana" panose="020B0604030504040204" pitchFamily="34" charset="0"/>
              <a:cs typeface="Times New Roman" panose="02020603050405020304" pitchFamily="18" charset="0"/>
            </a:endParaRPr>
          </a:p>
          <a:p>
            <a:pPr marL="0" indent="0">
              <a:buNone/>
            </a:pPr>
            <a:r>
              <a:rPr lang="fi-FI" sz="1000" b="1" dirty="0">
                <a:effectLst/>
                <a:latin typeface="Verdana" panose="020B0604030504040204" pitchFamily="34" charset="0"/>
                <a:ea typeface="Verdana" panose="020B0604030504040204" pitchFamily="34" charset="0"/>
                <a:cs typeface="Times New Roman" panose="02020603050405020304" pitchFamily="18" charset="0"/>
              </a:rPr>
              <a:t>Näyttelyn purkaminen aloitetaan sunnuntain </a:t>
            </a:r>
            <a:r>
              <a:rPr lang="fi-FI" sz="1000" b="1" dirty="0">
                <a:latin typeface="Verdana" panose="020B0604030504040204" pitchFamily="34" charset="0"/>
                <a:ea typeface="Verdana" panose="020B0604030504040204" pitchFamily="34" charset="0"/>
                <a:cs typeface="Times New Roman" panose="02020603050405020304" pitchFamily="18" charset="0"/>
              </a:rPr>
              <a:t>16</a:t>
            </a:r>
            <a:r>
              <a:rPr lang="fi-FI" sz="1000" b="1" dirty="0">
                <a:effectLst/>
                <a:latin typeface="Verdana" panose="020B0604030504040204" pitchFamily="34" charset="0"/>
                <a:ea typeface="Verdana" panose="020B0604030504040204" pitchFamily="34" charset="0"/>
                <a:cs typeface="Times New Roman" panose="02020603050405020304" pitchFamily="18" charset="0"/>
              </a:rPr>
              <a:t>.8. näyttelyn sulkeuduttua klo 18.00 jälkeen. </a:t>
            </a:r>
            <a:r>
              <a:rPr lang="fi-FI" sz="1000" dirty="0">
                <a:effectLst/>
                <a:latin typeface="Verdana" panose="020B0604030504040204" pitchFamily="34" charset="0"/>
                <a:ea typeface="Verdana" panose="020B0604030504040204" pitchFamily="34" charset="0"/>
                <a:cs typeface="Times New Roman" panose="02020603050405020304" pitchFamily="18" charset="0"/>
              </a:rPr>
              <a:t>Veneet on vietävä pois maanantaihin </a:t>
            </a:r>
            <a:r>
              <a:rPr lang="fi-FI" sz="1000" dirty="0">
                <a:latin typeface="Verdana" panose="020B0604030504040204" pitchFamily="34" charset="0"/>
                <a:ea typeface="Verdana" panose="020B0604030504040204" pitchFamily="34" charset="0"/>
                <a:cs typeface="Times New Roman" panose="02020603050405020304" pitchFamily="18" charset="0"/>
              </a:rPr>
              <a:t>17</a:t>
            </a:r>
            <a:r>
              <a:rPr lang="fi-FI" sz="1000" dirty="0">
                <a:effectLst/>
                <a:latin typeface="Verdana" panose="020B0604030504040204" pitchFamily="34" charset="0"/>
                <a:ea typeface="Verdana" panose="020B0604030504040204" pitchFamily="34" charset="0"/>
                <a:cs typeface="Times New Roman" panose="02020603050405020304" pitchFamily="18" charset="0"/>
              </a:rPr>
              <a:t>.8. klo 12.00 mennessä. Maaosastot on purettava </a:t>
            </a:r>
            <a:r>
              <a:rPr lang="fi-FI" sz="1000" dirty="0">
                <a:latin typeface="Verdana" panose="020B0604030504040204" pitchFamily="34" charset="0"/>
                <a:ea typeface="Verdana" panose="020B0604030504040204" pitchFamily="34" charset="0"/>
                <a:cs typeface="Times New Roman" panose="02020603050405020304" pitchFamily="18" charset="0"/>
              </a:rPr>
              <a:t>17</a:t>
            </a:r>
            <a:r>
              <a:rPr lang="fi-FI" sz="1000" dirty="0">
                <a:effectLst/>
                <a:latin typeface="Verdana" panose="020B0604030504040204" pitchFamily="34" charset="0"/>
                <a:ea typeface="Verdana" panose="020B0604030504040204" pitchFamily="34" charset="0"/>
                <a:cs typeface="Times New Roman" panose="02020603050405020304" pitchFamily="18" charset="0"/>
              </a:rPr>
              <a:t>.8. klo 14.00 mennessä.</a:t>
            </a:r>
          </a:p>
        </p:txBody>
      </p:sp>
    </p:spTree>
    <p:extLst>
      <p:ext uri="{BB962C8B-B14F-4D97-AF65-F5344CB8AC3E}">
        <p14:creationId xmlns:p14="http://schemas.microsoft.com/office/powerpoint/2010/main" val="4249954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FE76CCA3-ECE4-83D0-E943-E07099BE53A5}"/>
              </a:ext>
            </a:extLst>
          </p:cNvPr>
          <p:cNvSpPr>
            <a:spLocks noGrp="1"/>
          </p:cNvSpPr>
          <p:nvPr>
            <p:ph type="title"/>
          </p:nvPr>
        </p:nvSpPr>
        <p:spPr>
          <a:xfrm>
            <a:off x="638882" y="411481"/>
            <a:ext cx="10909640" cy="1832654"/>
          </a:xfrm>
        </p:spPr>
        <p:txBody>
          <a:bodyPr vert="horz" lIns="91440" tIns="45720" rIns="91440" bIns="45720" rtlCol="0" anchor="b">
            <a:normAutofit fontScale="90000"/>
          </a:bodyPr>
          <a:lstStyle/>
          <a:p>
            <a:pPr algn="ctr"/>
            <a:r>
              <a:rPr lang="en-US" sz="3100" b="1" kern="1200" dirty="0">
                <a:solidFill>
                  <a:schemeClr val="tx1"/>
                </a:solidFill>
                <a:latin typeface="Arial" panose="020B0604020202020204" pitchFamily="34" charset="0"/>
                <a:cs typeface="Arial" panose="020B0604020202020204" pitchFamily="34" charset="0"/>
              </a:rPr>
              <a:t>KIITOS JO ETUKÄTEEN, ETTÄ OLET TOTEUTTAMASSA NÄYTTELYÄ KANSSAMME! </a:t>
            </a:r>
            <a:br>
              <a:rPr lang="en-US" sz="3100" b="1" kern="1200" dirty="0">
                <a:solidFill>
                  <a:schemeClr val="tx1"/>
                </a:solidFill>
                <a:latin typeface="Arial" panose="020B0604020202020204" pitchFamily="34" charset="0"/>
                <a:cs typeface="Arial" panose="020B0604020202020204" pitchFamily="34" charset="0"/>
              </a:rPr>
            </a:br>
            <a:br>
              <a:rPr lang="en-US" sz="3100" b="1" kern="1200" dirty="0">
                <a:solidFill>
                  <a:schemeClr val="tx1"/>
                </a:solidFill>
                <a:latin typeface="Arial" panose="020B0604020202020204" pitchFamily="34" charset="0"/>
                <a:cs typeface="Arial" panose="020B0604020202020204" pitchFamily="34" charset="0"/>
              </a:rPr>
            </a:br>
            <a:r>
              <a:rPr lang="en-US" sz="3100" b="1" kern="1200" dirty="0">
                <a:solidFill>
                  <a:schemeClr val="tx1"/>
                </a:solidFill>
                <a:latin typeface="Arial" panose="020B0604020202020204" pitchFamily="34" charset="0"/>
                <a:cs typeface="Arial" panose="020B0604020202020204" pitchFamily="34" charset="0"/>
              </a:rPr>
              <a:t>TEHDÄÄN YHDESSÄ 48. UIVASTA UPEA TAPAHTUMA KAIKILLE!</a:t>
            </a:r>
          </a:p>
        </p:txBody>
      </p:sp>
      <p:pic>
        <p:nvPicPr>
          <p:cNvPr id="13" name="Kuva 12">
            <a:extLst>
              <a:ext uri="{FF2B5EF4-FFF2-40B4-BE49-F238E27FC236}">
                <a16:creationId xmlns:a16="http://schemas.microsoft.com/office/drawing/2014/main" id="{ADA12603-4E97-2ED9-9AE1-59D955139FF1}"/>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320040" y="3232021"/>
            <a:ext cx="11548872" cy="2887222"/>
          </a:xfrm>
          <a:prstGeom prst="rect">
            <a:avLst/>
          </a:prstGeom>
        </p:spPr>
      </p:pic>
    </p:spTree>
    <p:extLst>
      <p:ext uri="{BB962C8B-B14F-4D97-AF65-F5344CB8AC3E}">
        <p14:creationId xmlns:p14="http://schemas.microsoft.com/office/powerpoint/2010/main" val="201754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5"/>
            <a:ext cx="9518374" cy="1325563"/>
          </a:xfrm>
        </p:spPr>
        <p:txBody>
          <a:bodyPr/>
          <a:lstStyle/>
          <a:p>
            <a:r>
              <a:rPr lang="fi-FI" dirty="0"/>
              <a:t>Aiheet</a:t>
            </a:r>
          </a:p>
        </p:txBody>
      </p:sp>
      <p:sp>
        <p:nvSpPr>
          <p:cNvPr id="3" name="Sisällön paikkamerkki 2"/>
          <p:cNvSpPr>
            <a:spLocks noGrp="1"/>
          </p:cNvSpPr>
          <p:nvPr>
            <p:ph idx="1"/>
          </p:nvPr>
        </p:nvSpPr>
        <p:spPr>
          <a:xfrm>
            <a:off x="838200" y="1825625"/>
            <a:ext cx="9992360" cy="4351338"/>
          </a:xfrm>
        </p:spPr>
        <p:txBody>
          <a:bodyPr/>
          <a:lstStyle/>
          <a:p>
            <a:r>
              <a:rPr lang="fi-FI" dirty="0"/>
              <a:t>Näyttelyluettelon näkymä ja uudet mahdollisuudet</a:t>
            </a:r>
          </a:p>
          <a:p>
            <a:r>
              <a:rPr lang="fi-FI" dirty="0"/>
              <a:t>Näytteilleasettajien materiaalipankin hyödyntäminen</a:t>
            </a:r>
          </a:p>
          <a:p>
            <a:r>
              <a:rPr lang="fi-FI" dirty="0"/>
              <a:t>Tärkeät aikataulut</a:t>
            </a:r>
          </a:p>
        </p:txBody>
      </p:sp>
      <p:pic>
        <p:nvPicPr>
          <p:cNvPr id="5" name="Kuva 4" descr="Kuva, joka sisältää kohteen Fontti, Grafiikka, logo, teksti&#10;&#10;Kuvaus luotu automaattisesti">
            <a:extLst>
              <a:ext uri="{FF2B5EF4-FFF2-40B4-BE49-F238E27FC236}">
                <a16:creationId xmlns:a16="http://schemas.microsoft.com/office/drawing/2014/main" id="{0FDCC7B3-DEE6-A70C-33C7-D3BEB96EDD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2327" y="338623"/>
            <a:ext cx="1412411" cy="977824"/>
          </a:xfrm>
          <a:prstGeom prst="rect">
            <a:avLst/>
          </a:prstGeom>
        </p:spPr>
      </p:pic>
      <p:pic>
        <p:nvPicPr>
          <p:cNvPr id="6" name="Kuva 5">
            <a:extLst>
              <a:ext uri="{FF2B5EF4-FFF2-40B4-BE49-F238E27FC236}">
                <a16:creationId xmlns:a16="http://schemas.microsoft.com/office/drawing/2014/main" id="{2AFE54D1-9B7B-B511-B10B-354CA53DBC63}"/>
              </a:ext>
            </a:extLst>
          </p:cNvPr>
          <p:cNvPicPr>
            <a:picLocks noChangeAspect="1"/>
          </p:cNvPicPr>
          <p:nvPr/>
        </p:nvPicPr>
        <p:blipFill>
          <a:blip r:embed="rId3"/>
          <a:stretch>
            <a:fillRect/>
          </a:stretch>
        </p:blipFill>
        <p:spPr>
          <a:xfrm>
            <a:off x="2551904" y="3429000"/>
            <a:ext cx="6255071" cy="3073558"/>
          </a:xfrm>
          <a:prstGeom prst="rect">
            <a:avLst/>
          </a:prstGeom>
        </p:spPr>
      </p:pic>
    </p:spTree>
    <p:extLst>
      <p:ext uri="{BB962C8B-B14F-4D97-AF65-F5344CB8AC3E}">
        <p14:creationId xmlns:p14="http://schemas.microsoft.com/office/powerpoint/2010/main" val="2150926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Fontti, Grafiikka, logo, teksti&#10;&#10;Kuvaus luotu automaattisesti">
            <a:extLst>
              <a:ext uri="{FF2B5EF4-FFF2-40B4-BE49-F238E27FC236}">
                <a16:creationId xmlns:a16="http://schemas.microsoft.com/office/drawing/2014/main" id="{5C6C9218-45E6-0819-63DC-D219878A7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2327" y="338623"/>
            <a:ext cx="1412411" cy="977824"/>
          </a:xfrm>
          <a:prstGeom prst="rect">
            <a:avLst/>
          </a:prstGeom>
        </p:spPr>
      </p:pic>
      <p:sp>
        <p:nvSpPr>
          <p:cNvPr id="2" name="Otsikko 1">
            <a:extLst>
              <a:ext uri="{FF2B5EF4-FFF2-40B4-BE49-F238E27FC236}">
                <a16:creationId xmlns:a16="http://schemas.microsoft.com/office/drawing/2014/main" id="{66A519C2-F1D9-7E95-DBC9-D33EB972F33E}"/>
              </a:ext>
            </a:extLst>
          </p:cNvPr>
          <p:cNvSpPr>
            <a:spLocks noGrp="1"/>
          </p:cNvSpPr>
          <p:nvPr>
            <p:ph type="title"/>
          </p:nvPr>
        </p:nvSpPr>
        <p:spPr/>
        <p:txBody>
          <a:bodyPr/>
          <a:lstStyle/>
          <a:p>
            <a:r>
              <a:rPr lang="fi-FI" dirty="0"/>
              <a:t>Näyttelyluettelon mahdollisuudet</a:t>
            </a:r>
            <a:br>
              <a:rPr lang="fi-FI" dirty="0"/>
            </a:br>
            <a:r>
              <a:rPr lang="fi-FI" sz="3600" dirty="0"/>
              <a:t>-valikkonäkymät kiinnostuksen mukaan</a:t>
            </a:r>
            <a:endParaRPr lang="fi-FI" dirty="0"/>
          </a:p>
        </p:txBody>
      </p:sp>
      <p:sp>
        <p:nvSpPr>
          <p:cNvPr id="4" name="Sisällön paikkamerkki 3">
            <a:extLst>
              <a:ext uri="{FF2B5EF4-FFF2-40B4-BE49-F238E27FC236}">
                <a16:creationId xmlns:a16="http://schemas.microsoft.com/office/drawing/2014/main" id="{8D5FF967-B4B7-B6F5-13CB-6558D3287033}"/>
              </a:ext>
            </a:extLst>
          </p:cNvPr>
          <p:cNvSpPr>
            <a:spLocks noGrp="1"/>
          </p:cNvSpPr>
          <p:nvPr>
            <p:ph idx="1"/>
          </p:nvPr>
        </p:nvSpPr>
        <p:spPr>
          <a:xfrm>
            <a:off x="949960" y="6183085"/>
            <a:ext cx="10515600" cy="451077"/>
          </a:xfrm>
        </p:spPr>
        <p:txBody>
          <a:bodyPr>
            <a:normAutofit lnSpcReduction="10000"/>
          </a:bodyPr>
          <a:lstStyle/>
          <a:p>
            <a:r>
              <a:rPr lang="fi-FI" dirty="0">
                <a:hlinkClick r:id="rId3"/>
              </a:rPr>
              <a:t>https://uiva.fi/osallistuvat-yritykset/</a:t>
            </a:r>
            <a:r>
              <a:rPr lang="fi-FI" dirty="0"/>
              <a:t> </a:t>
            </a:r>
          </a:p>
        </p:txBody>
      </p:sp>
      <p:pic>
        <p:nvPicPr>
          <p:cNvPr id="7" name="Kuva 6">
            <a:extLst>
              <a:ext uri="{FF2B5EF4-FFF2-40B4-BE49-F238E27FC236}">
                <a16:creationId xmlns:a16="http://schemas.microsoft.com/office/drawing/2014/main" id="{A2FF5B6B-DC22-56A8-6B29-4C45968C2B67}"/>
              </a:ext>
            </a:extLst>
          </p:cNvPr>
          <p:cNvPicPr>
            <a:picLocks noChangeAspect="1"/>
          </p:cNvPicPr>
          <p:nvPr/>
        </p:nvPicPr>
        <p:blipFill>
          <a:blip r:embed="rId4"/>
          <a:stretch>
            <a:fillRect/>
          </a:stretch>
        </p:blipFill>
        <p:spPr>
          <a:xfrm>
            <a:off x="2936240" y="1834392"/>
            <a:ext cx="7109681" cy="4204988"/>
          </a:xfrm>
          <a:prstGeom prst="rect">
            <a:avLst/>
          </a:prstGeom>
          <a:ln>
            <a:solidFill>
              <a:schemeClr val="accent1"/>
            </a:solidFill>
          </a:ln>
        </p:spPr>
      </p:pic>
    </p:spTree>
    <p:extLst>
      <p:ext uri="{BB962C8B-B14F-4D97-AF65-F5344CB8AC3E}">
        <p14:creationId xmlns:p14="http://schemas.microsoft.com/office/powerpoint/2010/main" val="45764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6AD6FF62-1FCC-E624-6C78-521372DB801A}"/>
              </a:ext>
            </a:extLst>
          </p:cNvPr>
          <p:cNvSpPr>
            <a:spLocks noGrp="1"/>
          </p:cNvSpPr>
          <p:nvPr>
            <p:ph type="title"/>
          </p:nvPr>
        </p:nvSpPr>
        <p:spPr/>
        <p:txBody>
          <a:bodyPr/>
          <a:lstStyle/>
          <a:p>
            <a:r>
              <a:rPr lang="fi-FI" dirty="0"/>
              <a:t>Yhteenveto</a:t>
            </a:r>
          </a:p>
        </p:txBody>
      </p:sp>
      <p:sp>
        <p:nvSpPr>
          <p:cNvPr id="8" name="Tekstin paikkamerkki 7">
            <a:extLst>
              <a:ext uri="{FF2B5EF4-FFF2-40B4-BE49-F238E27FC236}">
                <a16:creationId xmlns:a16="http://schemas.microsoft.com/office/drawing/2014/main" id="{C0571BDA-3086-511D-116B-3CF35BE26403}"/>
              </a:ext>
            </a:extLst>
          </p:cNvPr>
          <p:cNvSpPr>
            <a:spLocks noGrp="1"/>
          </p:cNvSpPr>
          <p:nvPr>
            <p:ph type="body" idx="1"/>
          </p:nvPr>
        </p:nvSpPr>
        <p:spPr/>
        <p:txBody>
          <a:bodyPr/>
          <a:lstStyle/>
          <a:p>
            <a:r>
              <a:rPr lang="fi-FI" dirty="0"/>
              <a:t>Kaikki osastot</a:t>
            </a:r>
          </a:p>
        </p:txBody>
      </p:sp>
      <p:sp>
        <p:nvSpPr>
          <p:cNvPr id="7" name="Sisällön paikkamerkki 6">
            <a:extLst>
              <a:ext uri="{FF2B5EF4-FFF2-40B4-BE49-F238E27FC236}">
                <a16:creationId xmlns:a16="http://schemas.microsoft.com/office/drawing/2014/main" id="{F3C9EE01-4B43-7BC1-91EE-5BB29465C22D}"/>
              </a:ext>
            </a:extLst>
          </p:cNvPr>
          <p:cNvSpPr>
            <a:spLocks noGrp="1"/>
          </p:cNvSpPr>
          <p:nvPr>
            <p:ph sz="half" idx="2"/>
          </p:nvPr>
        </p:nvSpPr>
        <p:spPr/>
        <p:txBody>
          <a:bodyPr>
            <a:normAutofit/>
          </a:bodyPr>
          <a:lstStyle/>
          <a:p>
            <a:r>
              <a:rPr lang="fi-FI" dirty="0"/>
              <a:t>Logot</a:t>
            </a:r>
          </a:p>
          <a:p>
            <a:r>
              <a:rPr lang="fi-FI" dirty="0"/>
              <a:t>Tuotekuvaukset</a:t>
            </a:r>
          </a:p>
          <a:p>
            <a:r>
              <a:rPr lang="fi-FI" dirty="0"/>
              <a:t>Kuvat, myös </a:t>
            </a:r>
            <a:r>
              <a:rPr lang="fi-FI" dirty="0" err="1"/>
              <a:t>gif</a:t>
            </a:r>
            <a:endParaRPr lang="fi-FI" dirty="0"/>
          </a:p>
          <a:p>
            <a:r>
              <a:rPr lang="fi-FI" dirty="0"/>
              <a:t>Linkit (verkkosivut, </a:t>
            </a:r>
            <a:r>
              <a:rPr lang="fi-FI" dirty="0" err="1"/>
              <a:t>SoMe</a:t>
            </a:r>
            <a:r>
              <a:rPr lang="fi-FI" dirty="0"/>
              <a:t>…)</a:t>
            </a:r>
          </a:p>
          <a:p>
            <a:r>
              <a:rPr lang="fi-FI" dirty="0"/>
              <a:t>Alinäytteilleasettajat mukaan</a:t>
            </a:r>
          </a:p>
        </p:txBody>
      </p:sp>
      <p:sp>
        <p:nvSpPr>
          <p:cNvPr id="9" name="Tekstin paikkamerkki 8">
            <a:extLst>
              <a:ext uri="{FF2B5EF4-FFF2-40B4-BE49-F238E27FC236}">
                <a16:creationId xmlns:a16="http://schemas.microsoft.com/office/drawing/2014/main" id="{D68C7192-1F2E-2718-F055-6F56BEEC6334}"/>
              </a:ext>
            </a:extLst>
          </p:cNvPr>
          <p:cNvSpPr>
            <a:spLocks noGrp="1"/>
          </p:cNvSpPr>
          <p:nvPr>
            <p:ph type="body" sz="quarter" idx="3"/>
          </p:nvPr>
        </p:nvSpPr>
        <p:spPr>
          <a:xfrm>
            <a:off x="6172200" y="1681163"/>
            <a:ext cx="5430520" cy="823912"/>
          </a:xfrm>
        </p:spPr>
        <p:txBody>
          <a:bodyPr/>
          <a:lstStyle/>
          <a:p>
            <a:r>
              <a:rPr lang="fi-FI" dirty="0"/>
              <a:t>Veneet lisäksi </a:t>
            </a:r>
            <a:r>
              <a:rPr lang="fi-FI" sz="2000" dirty="0"/>
              <a:t>(laitureissa </a:t>
            </a:r>
            <a:r>
              <a:rPr lang="fi-FI" sz="2000" u="sng" dirty="0"/>
              <a:t>ja</a:t>
            </a:r>
            <a:r>
              <a:rPr lang="fi-FI" sz="2000" dirty="0"/>
              <a:t> maaosastoilla)</a:t>
            </a:r>
            <a:endParaRPr lang="fi-FI" dirty="0"/>
          </a:p>
        </p:txBody>
      </p:sp>
      <p:sp>
        <p:nvSpPr>
          <p:cNvPr id="10" name="Sisällön paikkamerkki 9">
            <a:extLst>
              <a:ext uri="{FF2B5EF4-FFF2-40B4-BE49-F238E27FC236}">
                <a16:creationId xmlns:a16="http://schemas.microsoft.com/office/drawing/2014/main" id="{1A5866C6-913D-8BF0-DDAC-83916C6C457D}"/>
              </a:ext>
            </a:extLst>
          </p:cNvPr>
          <p:cNvSpPr>
            <a:spLocks noGrp="1"/>
          </p:cNvSpPr>
          <p:nvPr>
            <p:ph sz="quarter" idx="4"/>
          </p:nvPr>
        </p:nvSpPr>
        <p:spPr>
          <a:xfrm>
            <a:off x="6172200" y="2505075"/>
            <a:ext cx="5430520" cy="3684588"/>
          </a:xfrm>
        </p:spPr>
        <p:txBody>
          <a:bodyPr>
            <a:normAutofit/>
          </a:bodyPr>
          <a:lstStyle/>
          <a:p>
            <a:r>
              <a:rPr lang="fi-FI" dirty="0"/>
              <a:t>Pituus, leveys</a:t>
            </a:r>
          </a:p>
          <a:p>
            <a:r>
              <a:rPr lang="fi-FI" dirty="0"/>
              <a:t>Hakutoiminto</a:t>
            </a:r>
          </a:p>
          <a:p>
            <a:pPr lvl="1"/>
            <a:r>
              <a:rPr lang="fi-FI" dirty="0"/>
              <a:t>Uutuudet ja ensiesittelyt</a:t>
            </a:r>
          </a:p>
          <a:p>
            <a:pPr lvl="1"/>
            <a:r>
              <a:rPr lang="fi-FI" dirty="0"/>
              <a:t>Venetyypit</a:t>
            </a:r>
          </a:p>
          <a:p>
            <a:pPr lvl="1"/>
            <a:r>
              <a:rPr lang="fi-FI" dirty="0"/>
              <a:t>Kalastusvarustellut veneet</a:t>
            </a:r>
          </a:p>
          <a:p>
            <a:r>
              <a:rPr lang="fi-FI" dirty="0"/>
              <a:t>Huom. </a:t>
            </a:r>
            <a:r>
              <a:rPr lang="fi-FI" u="sng" dirty="0"/>
              <a:t>Myös maaosastoille ilmoitetut veneet näkyvät veneluettelossa</a:t>
            </a:r>
          </a:p>
        </p:txBody>
      </p:sp>
      <p:pic>
        <p:nvPicPr>
          <p:cNvPr id="6" name="Kuva 5" descr="Kuva, joka sisältää kohteen Fontti, Grafiikka, logo, teksti&#10;&#10;Kuvaus luotu automaattisesti">
            <a:extLst>
              <a:ext uri="{FF2B5EF4-FFF2-40B4-BE49-F238E27FC236}">
                <a16:creationId xmlns:a16="http://schemas.microsoft.com/office/drawing/2014/main" id="{A5DCC867-9D8C-FD33-4F72-8C06FA0BA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2327" y="338623"/>
            <a:ext cx="1412411" cy="977824"/>
          </a:xfrm>
          <a:prstGeom prst="rect">
            <a:avLst/>
          </a:prstGeom>
        </p:spPr>
      </p:pic>
      <p:sp>
        <p:nvSpPr>
          <p:cNvPr id="11" name="Tekstiruutu 10">
            <a:extLst>
              <a:ext uri="{FF2B5EF4-FFF2-40B4-BE49-F238E27FC236}">
                <a16:creationId xmlns:a16="http://schemas.microsoft.com/office/drawing/2014/main" id="{4A3D8337-C123-479F-5482-8F3C72288F17}"/>
              </a:ext>
            </a:extLst>
          </p:cNvPr>
          <p:cNvSpPr txBox="1"/>
          <p:nvPr/>
        </p:nvSpPr>
        <p:spPr>
          <a:xfrm>
            <a:off x="1064911" y="6189663"/>
            <a:ext cx="10062178" cy="369332"/>
          </a:xfrm>
          <a:prstGeom prst="rect">
            <a:avLst/>
          </a:prstGeom>
          <a:noFill/>
        </p:spPr>
        <p:txBody>
          <a:bodyPr wrap="none" rtlCol="0">
            <a:spAutoFit/>
          </a:bodyPr>
          <a:lstStyle/>
          <a:p>
            <a:r>
              <a:rPr lang="fi-FI" dirty="0">
                <a:highlight>
                  <a:srgbClr val="00FF00"/>
                </a:highlight>
              </a:rPr>
              <a:t>Näyttelyluettelo on tapahtuman käyntikortti – mitä parempi, sitä houkuttelevampi tapahtuma on yleisölle</a:t>
            </a:r>
          </a:p>
        </p:txBody>
      </p:sp>
    </p:spTree>
    <p:extLst>
      <p:ext uri="{BB962C8B-B14F-4D97-AF65-F5344CB8AC3E}">
        <p14:creationId xmlns:p14="http://schemas.microsoft.com/office/powerpoint/2010/main" val="39278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F4A81FD-E70B-6664-2B48-181F3240B423}"/>
              </a:ext>
            </a:extLst>
          </p:cNvPr>
          <p:cNvSpPr>
            <a:spLocks noGrp="1"/>
          </p:cNvSpPr>
          <p:nvPr>
            <p:ph type="title"/>
          </p:nvPr>
        </p:nvSpPr>
        <p:spPr>
          <a:xfrm>
            <a:off x="838199" y="365125"/>
            <a:ext cx="8338457" cy="1325563"/>
          </a:xfrm>
        </p:spPr>
        <p:txBody>
          <a:bodyPr/>
          <a:lstStyle/>
          <a:p>
            <a:r>
              <a:rPr lang="fi-FI" dirty="0" err="1"/>
              <a:t>SoMe</a:t>
            </a:r>
            <a:r>
              <a:rPr lang="fi-FI" dirty="0"/>
              <a:t>-markkinoinnin joukkovoima käyttöön</a:t>
            </a:r>
          </a:p>
        </p:txBody>
      </p:sp>
      <p:pic>
        <p:nvPicPr>
          <p:cNvPr id="5" name="Kuva 4" descr="Kuva, joka sisältää kohteen Fontti, Grafiikka, logo, teksti&#10;&#10;Kuvaus luotu automaattisesti">
            <a:extLst>
              <a:ext uri="{FF2B5EF4-FFF2-40B4-BE49-F238E27FC236}">
                <a16:creationId xmlns:a16="http://schemas.microsoft.com/office/drawing/2014/main" id="{1EFFD5B8-D798-C975-B846-0600FE303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2327" y="338623"/>
            <a:ext cx="1412411" cy="977824"/>
          </a:xfrm>
          <a:prstGeom prst="rect">
            <a:avLst/>
          </a:prstGeom>
        </p:spPr>
      </p:pic>
      <p:pic>
        <p:nvPicPr>
          <p:cNvPr id="6" name="Kuva 5">
            <a:extLst>
              <a:ext uri="{FF2B5EF4-FFF2-40B4-BE49-F238E27FC236}">
                <a16:creationId xmlns:a16="http://schemas.microsoft.com/office/drawing/2014/main" id="{DCBCC4EF-DF74-9EFE-BB4C-CF06122F543F}"/>
              </a:ext>
            </a:extLst>
          </p:cNvPr>
          <p:cNvPicPr>
            <a:picLocks noChangeAspect="1"/>
          </p:cNvPicPr>
          <p:nvPr/>
        </p:nvPicPr>
        <p:blipFill>
          <a:blip r:embed="rId3"/>
          <a:stretch>
            <a:fillRect/>
          </a:stretch>
        </p:blipFill>
        <p:spPr>
          <a:xfrm>
            <a:off x="1043620" y="1690688"/>
            <a:ext cx="5507892" cy="2880274"/>
          </a:xfrm>
          <a:prstGeom prst="rect">
            <a:avLst/>
          </a:prstGeom>
        </p:spPr>
      </p:pic>
      <p:pic>
        <p:nvPicPr>
          <p:cNvPr id="9" name="Kuva 8">
            <a:extLst>
              <a:ext uri="{FF2B5EF4-FFF2-40B4-BE49-F238E27FC236}">
                <a16:creationId xmlns:a16="http://schemas.microsoft.com/office/drawing/2014/main" id="{B921F12D-0A7D-85B3-1929-97BA85485A22}"/>
              </a:ext>
            </a:extLst>
          </p:cNvPr>
          <p:cNvPicPr>
            <a:picLocks noChangeAspect="1"/>
          </p:cNvPicPr>
          <p:nvPr/>
        </p:nvPicPr>
        <p:blipFill>
          <a:blip r:embed="rId4"/>
          <a:stretch>
            <a:fillRect/>
          </a:stretch>
        </p:blipFill>
        <p:spPr>
          <a:xfrm>
            <a:off x="7159503" y="1897417"/>
            <a:ext cx="4034306" cy="2673545"/>
          </a:xfrm>
          <a:prstGeom prst="rect">
            <a:avLst/>
          </a:prstGeom>
        </p:spPr>
      </p:pic>
      <p:pic>
        <p:nvPicPr>
          <p:cNvPr id="11" name="Kuva 10">
            <a:extLst>
              <a:ext uri="{FF2B5EF4-FFF2-40B4-BE49-F238E27FC236}">
                <a16:creationId xmlns:a16="http://schemas.microsoft.com/office/drawing/2014/main" id="{3733E683-8C81-A19D-4B39-817BE8B67449}"/>
              </a:ext>
            </a:extLst>
          </p:cNvPr>
          <p:cNvPicPr>
            <a:picLocks noChangeAspect="1"/>
          </p:cNvPicPr>
          <p:nvPr/>
        </p:nvPicPr>
        <p:blipFill>
          <a:blip r:embed="rId5"/>
          <a:stretch>
            <a:fillRect/>
          </a:stretch>
        </p:blipFill>
        <p:spPr>
          <a:xfrm>
            <a:off x="6784623" y="4777691"/>
            <a:ext cx="5150115" cy="1638384"/>
          </a:xfrm>
          <a:prstGeom prst="rect">
            <a:avLst/>
          </a:prstGeom>
        </p:spPr>
      </p:pic>
      <p:sp>
        <p:nvSpPr>
          <p:cNvPr id="12" name="Tekstiruutu 11">
            <a:extLst>
              <a:ext uri="{FF2B5EF4-FFF2-40B4-BE49-F238E27FC236}">
                <a16:creationId xmlns:a16="http://schemas.microsoft.com/office/drawing/2014/main" id="{9C6AD693-5BEE-6A1F-6C51-9529AAEFAC1B}"/>
              </a:ext>
            </a:extLst>
          </p:cNvPr>
          <p:cNvSpPr txBox="1"/>
          <p:nvPr/>
        </p:nvSpPr>
        <p:spPr>
          <a:xfrm>
            <a:off x="1188720" y="5191760"/>
            <a:ext cx="4847417" cy="1200329"/>
          </a:xfrm>
          <a:prstGeom prst="rect">
            <a:avLst/>
          </a:prstGeom>
          <a:noFill/>
        </p:spPr>
        <p:txBody>
          <a:bodyPr wrap="none" rtlCol="0">
            <a:spAutoFit/>
          </a:bodyPr>
          <a:lstStyle/>
          <a:p>
            <a:r>
              <a:rPr lang="fi-FI" b="1" dirty="0"/>
              <a:t>@uivaflytande</a:t>
            </a:r>
          </a:p>
          <a:p>
            <a:r>
              <a:rPr lang="fi-FI" b="1" dirty="0"/>
              <a:t>@suomiveneilee</a:t>
            </a:r>
          </a:p>
          <a:p>
            <a:pPr marL="285750" indent="-285750">
              <a:buFont typeface="Wingdings" panose="05000000000000000000" pitchFamily="2" charset="2"/>
              <a:buChar char="à"/>
            </a:pPr>
            <a:r>
              <a:rPr lang="fi-FI" dirty="0">
                <a:sym typeface="Wingdings" panose="05000000000000000000" pitchFamily="2" charset="2"/>
              </a:rPr>
              <a:t>Postauksista ilmoitus </a:t>
            </a:r>
            <a:r>
              <a:rPr lang="fi-FI" dirty="0" err="1">
                <a:sym typeface="Wingdings" panose="05000000000000000000" pitchFamily="2" charset="2"/>
              </a:rPr>
              <a:t>Finnboatin</a:t>
            </a:r>
            <a:r>
              <a:rPr lang="fi-FI" dirty="0">
                <a:sym typeface="Wingdings" panose="05000000000000000000" pitchFamily="2" charset="2"/>
              </a:rPr>
              <a:t> </a:t>
            </a:r>
            <a:r>
              <a:rPr lang="fi-FI" dirty="0" err="1">
                <a:sym typeface="Wingdings" panose="05000000000000000000" pitchFamily="2" charset="2"/>
              </a:rPr>
              <a:t>SoMe</a:t>
            </a:r>
            <a:r>
              <a:rPr lang="fi-FI" dirty="0">
                <a:sym typeface="Wingdings" panose="05000000000000000000" pitchFamily="2" charset="2"/>
              </a:rPr>
              <a:t>-tiimille,</a:t>
            </a:r>
          </a:p>
          <a:p>
            <a:r>
              <a:rPr lang="fi-FI" dirty="0">
                <a:sym typeface="Wingdings" panose="05000000000000000000" pitchFamily="2" charset="2"/>
              </a:rPr>
              <a:t>jolloin voimme jakaa edelleen</a:t>
            </a:r>
            <a:endParaRPr lang="fi-FI" dirty="0"/>
          </a:p>
        </p:txBody>
      </p:sp>
    </p:spTree>
    <p:extLst>
      <p:ext uri="{BB962C8B-B14F-4D97-AF65-F5344CB8AC3E}">
        <p14:creationId xmlns:p14="http://schemas.microsoft.com/office/powerpoint/2010/main" val="285369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549400" y="2766218"/>
            <a:ext cx="9448800" cy="1325563"/>
          </a:xfrm>
        </p:spPr>
        <p:txBody>
          <a:bodyPr/>
          <a:lstStyle/>
          <a:p>
            <a:r>
              <a:rPr lang="fi-FI" dirty="0"/>
              <a:t>Näytteilleasettajien infopaketti</a:t>
            </a:r>
            <a:br>
              <a:rPr lang="fi-FI" dirty="0"/>
            </a:br>
            <a:r>
              <a:rPr lang="fi-FI" dirty="0">
                <a:hlinkClick r:id="rId2"/>
              </a:rPr>
              <a:t>https://uiva.fi/naytteilleasettajille/</a:t>
            </a:r>
            <a:r>
              <a:rPr lang="fi-FI" dirty="0"/>
              <a:t> </a:t>
            </a:r>
          </a:p>
        </p:txBody>
      </p:sp>
      <p:pic>
        <p:nvPicPr>
          <p:cNvPr id="4" name="Kuva 3" descr="Kuva, joka sisältää kohteen Fontti, Grafiikka, logo, teksti&#10;&#10;Kuvaus luotu automaattisesti">
            <a:extLst>
              <a:ext uri="{FF2B5EF4-FFF2-40B4-BE49-F238E27FC236}">
                <a16:creationId xmlns:a16="http://schemas.microsoft.com/office/drawing/2014/main" id="{B4B59837-2F1B-162E-EDA6-F74DF7395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2327" y="338623"/>
            <a:ext cx="1412411" cy="977824"/>
          </a:xfrm>
          <a:prstGeom prst="rect">
            <a:avLst/>
          </a:prstGeom>
        </p:spPr>
      </p:pic>
    </p:spTree>
    <p:extLst>
      <p:ext uri="{BB962C8B-B14F-4D97-AF65-F5344CB8AC3E}">
        <p14:creationId xmlns:p14="http://schemas.microsoft.com/office/powerpoint/2010/main" val="3548161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E27F8C-22F1-E574-C85E-9BEA81FF207A}"/>
              </a:ext>
            </a:extLst>
          </p:cNvPr>
          <p:cNvSpPr>
            <a:spLocks noGrp="1"/>
          </p:cNvSpPr>
          <p:nvPr>
            <p:ph type="title"/>
          </p:nvPr>
        </p:nvSpPr>
        <p:spPr>
          <a:xfrm>
            <a:off x="686834" y="1153572"/>
            <a:ext cx="3407646" cy="4461163"/>
          </a:xfrm>
        </p:spPr>
        <p:txBody>
          <a:bodyPr>
            <a:normAutofit/>
          </a:bodyPr>
          <a:lstStyle/>
          <a:p>
            <a:r>
              <a:rPr lang="fi-FI" sz="3700" b="1" dirty="0">
                <a:solidFill>
                  <a:schemeClr val="tx2"/>
                </a:solidFill>
                <a:latin typeface="Verdana" panose="020B0604030504040204" pitchFamily="34" charset="0"/>
                <a:ea typeface="Verdana" panose="020B0604030504040204" pitchFamily="34" charset="0"/>
              </a:rPr>
              <a:t>Autolla ajo, pysäköinti, veneiden koeajot</a:t>
            </a:r>
          </a:p>
        </p:txBody>
      </p:sp>
      <p:sp>
        <p:nvSpPr>
          <p:cNvPr id="3" name="Sisällön paikkamerkki 2">
            <a:extLst>
              <a:ext uri="{FF2B5EF4-FFF2-40B4-BE49-F238E27FC236}">
                <a16:creationId xmlns:a16="http://schemas.microsoft.com/office/drawing/2014/main" id="{AFDBB6D8-8ADD-C9F4-26FC-2E2927FD7D95}"/>
              </a:ext>
            </a:extLst>
          </p:cNvPr>
          <p:cNvSpPr>
            <a:spLocks noGrp="1"/>
          </p:cNvSpPr>
          <p:nvPr>
            <p:ph idx="1"/>
          </p:nvPr>
        </p:nvSpPr>
        <p:spPr>
          <a:xfrm>
            <a:off x="4447308" y="591344"/>
            <a:ext cx="6906491" cy="6377347"/>
          </a:xfrm>
        </p:spPr>
        <p:txBody>
          <a:bodyPr anchor="ctr">
            <a:normAutofit lnSpcReduction="10000"/>
          </a:bodyPr>
          <a:lstStyle/>
          <a:p>
            <a:pPr marL="0" indent="0">
              <a:buNone/>
            </a:pPr>
            <a:r>
              <a:rPr lang="fi-FI" sz="1100" b="1" dirty="0">
                <a:latin typeface="Verdana" panose="020B0604030504040204" pitchFamily="34" charset="0"/>
                <a:ea typeface="Verdana" panose="020B0604030504040204" pitchFamily="34" charset="0"/>
              </a:rPr>
              <a:t>AUTOLLA AJO NÄYTTELYALUEELLA: </a:t>
            </a:r>
            <a:r>
              <a:rPr lang="fi-FI" sz="1100" dirty="0">
                <a:latin typeface="Verdana" panose="020B0604030504040204" pitchFamily="34" charset="0"/>
                <a:ea typeface="Verdana" panose="020B0604030504040204" pitchFamily="34" charset="0"/>
              </a:rPr>
              <a:t>Näytteilleasettajat saavat täydentää osastojaan näyttelyn aikana, mutta alueella autolla liikkuminen on näyttelyn aukioloaikana on kielletty. Autolla ajo alueella on sallittu 30 min näyttelyn päättymisen jälkeen (jotta yleisö ehtii poistua alueelta) ja aamuisin ajoneuvojen on poistuttava näyttelyalueelta viimeistään 30 min ennen näyttelyn alkua! Autossa on oltava näkyvillä kuljettajan yhteystiedot!</a:t>
            </a:r>
          </a:p>
          <a:p>
            <a:pPr marL="0" indent="0">
              <a:buNone/>
            </a:pPr>
            <a:r>
              <a:rPr lang="fi-FI" sz="1100" b="1" dirty="0">
                <a:solidFill>
                  <a:srgbClr val="FF0000"/>
                </a:solidFill>
                <a:latin typeface="Verdana" panose="020B0604030504040204" pitchFamily="34" charset="0"/>
                <a:ea typeface="Verdana" panose="020B0604030504040204" pitchFamily="34" charset="0"/>
              </a:rPr>
              <a:t>Autolla ajo näyttelyalueelle on sallittu päivittäin torstaista lauantaihin ennen klo 10.30 ja klo 19.30 jälkeen sekä sunnuntaina ennen klo 10.30 ja klo 18.30 jälkeen. </a:t>
            </a:r>
          </a:p>
          <a:p>
            <a:pPr marL="0" indent="0">
              <a:buNone/>
            </a:pPr>
            <a:r>
              <a:rPr lang="fi-FI" sz="1100" dirty="0">
                <a:latin typeface="Verdana" panose="020B0604030504040204" pitchFamily="34" charset="0"/>
                <a:ea typeface="Verdana" panose="020B0604030504040204" pitchFamily="34" charset="0"/>
              </a:rPr>
              <a:t>Mikäli tavarantoimittajilla, rakentajilla yms. alihankkijoilla ei ole henkilökorttia käytössä, tulee näytteilleasettajan itse noutaa ko. henkilö näyttelyn sisääntuloportilta ja/tai huolehtia, että sisääntulijalla on mukanaan asiakirjat (esim. kuormakirja, tilauslista), joista selviää näytteilleasettajayritys, osastonumero ja yhteyshenkilö sekä puhelinnumero.</a:t>
            </a:r>
          </a:p>
          <a:p>
            <a:pPr marL="0" indent="0">
              <a:buNone/>
            </a:pPr>
            <a:endParaRPr lang="fi-FI" sz="1100" dirty="0">
              <a:latin typeface="Verdana" panose="020B0604030504040204" pitchFamily="34" charset="0"/>
              <a:ea typeface="Verdana" panose="020B0604030504040204" pitchFamily="34" charset="0"/>
            </a:endParaRPr>
          </a:p>
          <a:p>
            <a:pPr marL="0" indent="0">
              <a:buNone/>
            </a:pPr>
            <a:r>
              <a:rPr lang="fi-FI" sz="1100" b="1" dirty="0">
                <a:latin typeface="Verdana" panose="020B0604030504040204" pitchFamily="34" charset="0"/>
                <a:ea typeface="Verdana" panose="020B0604030504040204" pitchFamily="34" charset="0"/>
              </a:rPr>
              <a:t>PYSÄKÖINTI </a:t>
            </a:r>
          </a:p>
          <a:p>
            <a:pPr marL="0" indent="0">
              <a:buNone/>
            </a:pPr>
            <a:r>
              <a:rPr lang="fi-FI" sz="1100" b="1" dirty="0">
                <a:latin typeface="Verdana" panose="020B0604030504040204" pitchFamily="34" charset="0"/>
                <a:ea typeface="Verdana" panose="020B0604030504040204" pitchFamily="34" charset="0"/>
              </a:rPr>
              <a:t>Näyttelyvieraille</a:t>
            </a:r>
            <a:r>
              <a:rPr lang="fi-FI" sz="1100" dirty="0">
                <a:latin typeface="Verdana" panose="020B0604030504040204" pitchFamily="34" charset="0"/>
                <a:ea typeface="Verdana" panose="020B0604030504040204" pitchFamily="34" charset="0"/>
              </a:rPr>
              <a:t> on varattu yleisöpysäköinti </a:t>
            </a:r>
            <a:r>
              <a:rPr lang="fi-FI" sz="1100" dirty="0" err="1">
                <a:latin typeface="Verdana" panose="020B0604030504040204" pitchFamily="34" charset="0"/>
                <a:ea typeface="Verdana" panose="020B0604030504040204" pitchFamily="34" charset="0"/>
              </a:rPr>
              <a:t>HSK:n</a:t>
            </a:r>
            <a:r>
              <a:rPr lang="fi-FI" sz="1100" dirty="0">
                <a:latin typeface="Verdana" panose="020B0604030504040204" pitchFamily="34" charset="0"/>
                <a:ea typeface="Verdana" panose="020B0604030504040204" pitchFamily="34" charset="0"/>
              </a:rPr>
              <a:t> alueelta. </a:t>
            </a:r>
            <a:r>
              <a:rPr lang="fi-FI" sz="1100" dirty="0" err="1">
                <a:latin typeface="Verdana" panose="020B0604030504040204" pitchFamily="34" charset="0"/>
                <a:ea typeface="Verdana" panose="020B0604030504040204" pitchFamily="34" charset="0"/>
              </a:rPr>
              <a:t>Vikingarna</a:t>
            </a:r>
            <a:r>
              <a:rPr lang="fi-FI" sz="1100" dirty="0">
                <a:latin typeface="Verdana" panose="020B0604030504040204" pitchFamily="34" charset="0"/>
                <a:ea typeface="Verdana" panose="020B0604030504040204" pitchFamily="34" charset="0"/>
              </a:rPr>
              <a:t> partiolaiset ohjaavat saapuvat autot parkkiin ja rahastavat päiväkohtaisen pysäköintimaksun. </a:t>
            </a:r>
            <a:r>
              <a:rPr lang="fi-FI" sz="1100" b="1" dirty="0">
                <a:latin typeface="Verdana" panose="020B0604030504040204" pitchFamily="34" charset="0"/>
                <a:ea typeface="Verdana" panose="020B0604030504040204" pitchFamily="34" charset="0"/>
              </a:rPr>
              <a:t>HUOM! </a:t>
            </a:r>
            <a:r>
              <a:rPr lang="fi-FI" sz="1100" dirty="0">
                <a:latin typeface="Verdana" panose="020B0604030504040204" pitchFamily="34" charset="0"/>
                <a:ea typeface="Verdana" panose="020B0604030504040204" pitchFamily="34" charset="0"/>
              </a:rPr>
              <a:t>Näytteilleasettajien P-lupa ei oikeuta pysäköintiin näyttelyn yleisöpysäköintiin, kyseinen parkkitila on kaikille maksullinen. Näyttelyvieraiden parkkialueen aukioloajat: to-la klo 11-19 ja su klo 11-18.</a:t>
            </a:r>
          </a:p>
          <a:p>
            <a:pPr marL="0" indent="0">
              <a:buNone/>
            </a:pPr>
            <a:r>
              <a:rPr lang="fi-FI" sz="1100" b="1" dirty="0">
                <a:latin typeface="Verdana" panose="020B0604030504040204" pitchFamily="34" charset="0"/>
                <a:ea typeface="Verdana" panose="020B0604030504040204" pitchFamily="34" charset="0"/>
              </a:rPr>
              <a:t>Näytteilleasettajille on varattu kaksi erillistä pysäköintialuetta; </a:t>
            </a:r>
            <a:r>
              <a:rPr lang="fi-FI" sz="1100" dirty="0">
                <a:latin typeface="Verdana" panose="020B0604030504040204" pitchFamily="34" charset="0"/>
                <a:ea typeface="Verdana" panose="020B0604030504040204" pitchFamily="34" charset="0"/>
              </a:rPr>
              <a:t>Alue 1 Vattuniemenkadun ja Vattuniemenrannan risteyksessä / Alue 2 Oy </a:t>
            </a:r>
            <a:r>
              <a:rPr lang="fi-FI" sz="1100" dirty="0" err="1">
                <a:latin typeface="Verdana" panose="020B0604030504040204" pitchFamily="34" charset="0"/>
                <a:ea typeface="Verdana" panose="020B0604030504040204" pitchFamily="34" charset="0"/>
              </a:rPr>
              <a:t>Maritim</a:t>
            </a:r>
            <a:r>
              <a:rPr lang="fi-FI" sz="1100" dirty="0">
                <a:latin typeface="Verdana" panose="020B0604030504040204" pitchFamily="34" charset="0"/>
                <a:ea typeface="Verdana" panose="020B0604030504040204" pitchFamily="34" charset="0"/>
              </a:rPr>
              <a:t> Ab:n Marina, Veneentekijäntie 1. Alueet ovat käytössä to-su. Näytteilleasettajien parkkipaikat aukeavat 2h ennen näyttelyä ja sulkeutuvat 1h näyttelyn jälkeen.</a:t>
            </a:r>
          </a:p>
          <a:p>
            <a:pPr marL="0" indent="0">
              <a:buNone/>
            </a:pPr>
            <a:r>
              <a:rPr lang="fi-FI" sz="1100" dirty="0">
                <a:latin typeface="Verdana" panose="020B0604030504040204" pitchFamily="34" charset="0"/>
                <a:ea typeface="Verdana" panose="020B0604030504040204" pitchFamily="34" charset="0"/>
              </a:rPr>
              <a:t>Pysäköinti alueille edellyttää näytteilleasettajien parkkiluvan esittämistä </a:t>
            </a:r>
            <a:r>
              <a:rPr lang="fi-FI" sz="1100" b="1" u="sng" dirty="0">
                <a:latin typeface="Verdana" panose="020B0604030504040204" pitchFamily="34" charset="0"/>
                <a:ea typeface="Verdana" panose="020B0604030504040204" pitchFamily="34" charset="0"/>
              </a:rPr>
              <a:t>portilla ennen sisäänajoa.</a:t>
            </a:r>
            <a:r>
              <a:rPr lang="fi-FI" sz="1100" dirty="0">
                <a:latin typeface="Verdana" panose="020B0604030504040204" pitchFamily="34" charset="0"/>
                <a:ea typeface="Verdana" panose="020B0604030504040204" pitchFamily="34" charset="0"/>
              </a:rPr>
              <a:t> Pysäköintilupa on  noudettava etukäteen näyttelyn infoteltasta. Alue 1 paikat on ensisijaisesti tarkoitettu autoille, mutta mikäli tilaa löytyy, voi alueelle jättää myös pieniä venetrailereita (asfalttialueen ulkopuolelle). </a:t>
            </a:r>
            <a:r>
              <a:rPr lang="fi-FI" sz="1100" b="1" dirty="0">
                <a:latin typeface="Verdana" panose="020B0604030504040204" pitchFamily="34" charset="0"/>
                <a:ea typeface="Verdana" panose="020B0604030504040204" pitchFamily="34" charset="0"/>
              </a:rPr>
              <a:t>HUOM! </a:t>
            </a:r>
            <a:r>
              <a:rPr lang="fi-FI" sz="1100" dirty="0">
                <a:latin typeface="Verdana" panose="020B0604030504040204" pitchFamily="34" charset="0"/>
                <a:ea typeface="Verdana" panose="020B0604030504040204" pitchFamily="34" charset="0"/>
              </a:rPr>
              <a:t>Myös trailerissa tulee olla pysäköintilupa kiinnitettynä! Alue 2 (</a:t>
            </a:r>
            <a:r>
              <a:rPr lang="fi-FI" sz="1100" dirty="0" err="1">
                <a:latin typeface="Verdana" panose="020B0604030504040204" pitchFamily="34" charset="0"/>
                <a:ea typeface="Verdana" panose="020B0604030504040204" pitchFamily="34" charset="0"/>
              </a:rPr>
              <a:t>Maritim</a:t>
            </a:r>
            <a:r>
              <a:rPr lang="fi-FI" sz="1100" dirty="0">
                <a:latin typeface="Verdana" panose="020B0604030504040204" pitchFamily="34" charset="0"/>
                <a:ea typeface="Verdana" panose="020B0604030504040204" pitchFamily="34" charset="0"/>
              </a:rPr>
              <a:t>) pysäköintialue on alueen pienemmän koon vuoksi varattu ensisijaisesti vain autoille.</a:t>
            </a:r>
            <a:r>
              <a:rPr lang="fi-FI" sz="1100" b="1" dirty="0">
                <a:latin typeface="Verdana" panose="020B0604030504040204" pitchFamily="34" charset="0"/>
                <a:ea typeface="Verdana" panose="020B0604030504040204" pitchFamily="34" charset="0"/>
              </a:rPr>
              <a:t> </a:t>
            </a:r>
          </a:p>
          <a:p>
            <a:pPr marL="0" indent="0">
              <a:buNone/>
            </a:pPr>
            <a:endParaRPr lang="fi-FI" sz="1100" dirty="0">
              <a:latin typeface="Verdana" panose="020B0604030504040204" pitchFamily="34" charset="0"/>
              <a:ea typeface="Verdana" panose="020B0604030504040204" pitchFamily="34" charset="0"/>
            </a:endParaRPr>
          </a:p>
          <a:p>
            <a:pPr marL="0" indent="0">
              <a:buNone/>
            </a:pPr>
            <a:r>
              <a:rPr lang="fi-FI" sz="1100" b="1" dirty="0">
                <a:latin typeface="Verdana" panose="020B0604030504040204" pitchFamily="34" charset="0"/>
                <a:ea typeface="Verdana" panose="020B0604030504040204" pitchFamily="34" charset="0"/>
              </a:rPr>
              <a:t>VENEIDEN KOEAJOT NÄYTTELYN </a:t>
            </a:r>
            <a:r>
              <a:rPr lang="fi-FI" sz="1100" b="1" u="sng" dirty="0">
                <a:latin typeface="Verdana" panose="020B0604030504040204" pitchFamily="34" charset="0"/>
                <a:ea typeface="Verdana" panose="020B0604030504040204" pitchFamily="34" charset="0"/>
              </a:rPr>
              <a:t>AUKIOLOAIKOJEN ULKOPUOLELLA</a:t>
            </a:r>
            <a:r>
              <a:rPr lang="fi-FI" sz="1100" b="1" dirty="0">
                <a:latin typeface="Verdana" panose="020B0604030504040204" pitchFamily="34" charset="0"/>
                <a:ea typeface="Verdana" panose="020B0604030504040204" pitchFamily="34" charset="0"/>
              </a:rPr>
              <a:t>:</a:t>
            </a:r>
          </a:p>
          <a:p>
            <a:pPr marL="0" indent="0">
              <a:buNone/>
            </a:pPr>
            <a:r>
              <a:rPr lang="fi-FI" sz="1100" dirty="0">
                <a:latin typeface="Verdana" panose="020B0604030504040204" pitchFamily="34" charset="0"/>
                <a:ea typeface="Verdana" panose="020B0604030504040204" pitchFamily="34" charset="0"/>
              </a:rPr>
              <a:t>Näyttelyvierailla, jotka tulevat koeajamaan yritysten esittelyveneitä ennen näyttelyn avaamista yleisölle ja/tai sulkemisajan jälkeen, on oltava yritykseltä saatu </a:t>
            </a:r>
            <a:r>
              <a:rPr lang="fi-FI" sz="1100" b="1" dirty="0">
                <a:latin typeface="Verdana" panose="020B0604030504040204" pitchFamily="34" charset="0"/>
                <a:ea typeface="Verdana" panose="020B0604030504040204" pitchFamily="34" charset="0"/>
              </a:rPr>
              <a:t>koeajokutsu</a:t>
            </a:r>
            <a:r>
              <a:rPr lang="fi-FI" sz="1100" dirty="0">
                <a:latin typeface="Verdana" panose="020B0604030504040204" pitchFamily="34" charset="0"/>
                <a:ea typeface="Verdana" panose="020B0604030504040204" pitchFamily="34" charset="0"/>
              </a:rPr>
              <a:t> (liite jäljempänä). Asiakaskutsu ei käy. Koeajoluvasta näkyy, minkä yrityksen kutsuvieraita he ovat. </a:t>
            </a:r>
            <a:r>
              <a:rPr lang="fi-FI" sz="1100" b="1" dirty="0">
                <a:latin typeface="Verdana" panose="020B0604030504040204" pitchFamily="34" charset="0"/>
                <a:ea typeface="Verdana" panose="020B0604030504040204" pitchFamily="34" charset="0"/>
              </a:rPr>
              <a:t>HUOM!</a:t>
            </a:r>
            <a:r>
              <a:rPr lang="fi-FI" sz="1100" dirty="0">
                <a:latin typeface="Verdana" panose="020B0604030504040204" pitchFamily="34" charset="0"/>
                <a:ea typeface="Verdana" panose="020B0604030504040204" pitchFamily="34" charset="0"/>
              </a:rPr>
              <a:t> Näyttelyalueelta on kaikkien poistuttava to-pe viimeistään klo 22.00 ja la-su viimeistään klo 20.00.</a:t>
            </a:r>
          </a:p>
          <a:p>
            <a:pPr marL="0" indent="0">
              <a:buNone/>
            </a:pPr>
            <a:endParaRPr lang="fi-FI" sz="900" dirty="0">
              <a:latin typeface="Verdana" panose="020B0604030504040204" pitchFamily="34" charset="0"/>
              <a:ea typeface="Verdana" panose="020B0604030504040204" pitchFamily="34" charset="0"/>
            </a:endParaRPr>
          </a:p>
          <a:p>
            <a:pPr marL="0" indent="0">
              <a:buNone/>
            </a:pPr>
            <a:endParaRPr lang="fi-FI" sz="900" dirty="0"/>
          </a:p>
          <a:p>
            <a:pPr marL="0" indent="0">
              <a:buNone/>
            </a:pPr>
            <a:endParaRPr lang="fi-FI" sz="900" dirty="0"/>
          </a:p>
          <a:p>
            <a:pPr marL="0" indent="0">
              <a:buNone/>
            </a:pPr>
            <a:endParaRPr lang="fi-FI" sz="900" dirty="0"/>
          </a:p>
        </p:txBody>
      </p:sp>
    </p:spTree>
    <p:extLst>
      <p:ext uri="{BB962C8B-B14F-4D97-AF65-F5344CB8AC3E}">
        <p14:creationId xmlns:p14="http://schemas.microsoft.com/office/powerpoint/2010/main" val="360386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C0F799-10F4-1713-BB69-A4F0811AB74B}"/>
              </a:ext>
            </a:extLst>
          </p:cNvPr>
          <p:cNvSpPr>
            <a:spLocks noGrp="1"/>
          </p:cNvSpPr>
          <p:nvPr>
            <p:ph type="title"/>
          </p:nvPr>
        </p:nvSpPr>
        <p:spPr>
          <a:xfrm>
            <a:off x="838200" y="365125"/>
            <a:ext cx="8234680" cy="1325563"/>
          </a:xfrm>
        </p:spPr>
        <p:txBody>
          <a:bodyPr/>
          <a:lstStyle/>
          <a:p>
            <a:r>
              <a:rPr lang="fi-FI" dirty="0"/>
              <a:t>Näytteilleasettajien parkkialueet</a:t>
            </a:r>
          </a:p>
        </p:txBody>
      </p:sp>
      <p:sp>
        <p:nvSpPr>
          <p:cNvPr id="3" name="Sisällön paikkamerkki 2">
            <a:extLst>
              <a:ext uri="{FF2B5EF4-FFF2-40B4-BE49-F238E27FC236}">
                <a16:creationId xmlns:a16="http://schemas.microsoft.com/office/drawing/2014/main" id="{E73AAC0B-86F1-99A8-E9C4-CA7AF6F0E27C}"/>
              </a:ext>
            </a:extLst>
          </p:cNvPr>
          <p:cNvSpPr>
            <a:spLocks noGrp="1"/>
          </p:cNvSpPr>
          <p:nvPr>
            <p:ph idx="1"/>
          </p:nvPr>
        </p:nvSpPr>
        <p:spPr>
          <a:xfrm>
            <a:off x="838200" y="5885659"/>
            <a:ext cx="11353800" cy="607216"/>
          </a:xfrm>
        </p:spPr>
        <p:txBody>
          <a:bodyPr>
            <a:normAutofit/>
          </a:bodyPr>
          <a:lstStyle/>
          <a:p>
            <a:r>
              <a:rPr lang="fi-FI" dirty="0"/>
              <a:t>Alue 1					Alue 2 (</a:t>
            </a:r>
            <a:r>
              <a:rPr lang="fi-FI" dirty="0" err="1"/>
              <a:t>Maritim</a:t>
            </a:r>
            <a:r>
              <a:rPr lang="fi-FI" dirty="0"/>
              <a:t> parkki)			</a:t>
            </a:r>
          </a:p>
        </p:txBody>
      </p:sp>
      <p:pic>
        <p:nvPicPr>
          <p:cNvPr id="7" name="Kuva 6">
            <a:extLst>
              <a:ext uri="{FF2B5EF4-FFF2-40B4-BE49-F238E27FC236}">
                <a16:creationId xmlns:a16="http://schemas.microsoft.com/office/drawing/2014/main" id="{E2911771-6092-B42A-3EA9-4EF8B2DD6422}"/>
              </a:ext>
            </a:extLst>
          </p:cNvPr>
          <p:cNvPicPr>
            <a:picLocks noChangeAspect="1"/>
          </p:cNvPicPr>
          <p:nvPr/>
        </p:nvPicPr>
        <p:blipFill>
          <a:blip r:embed="rId2"/>
          <a:stretch>
            <a:fillRect/>
          </a:stretch>
        </p:blipFill>
        <p:spPr>
          <a:xfrm>
            <a:off x="838200" y="2005168"/>
            <a:ext cx="3922673" cy="3768731"/>
          </a:xfrm>
          <a:prstGeom prst="rect">
            <a:avLst/>
          </a:prstGeom>
        </p:spPr>
      </p:pic>
      <p:pic>
        <p:nvPicPr>
          <p:cNvPr id="9" name="Kuva 8">
            <a:extLst>
              <a:ext uri="{FF2B5EF4-FFF2-40B4-BE49-F238E27FC236}">
                <a16:creationId xmlns:a16="http://schemas.microsoft.com/office/drawing/2014/main" id="{DE18BC8F-C76B-F00A-68EF-252175F9777F}"/>
              </a:ext>
            </a:extLst>
          </p:cNvPr>
          <p:cNvPicPr>
            <a:picLocks noChangeAspect="1"/>
          </p:cNvPicPr>
          <p:nvPr/>
        </p:nvPicPr>
        <p:blipFill>
          <a:blip r:embed="rId3"/>
          <a:stretch>
            <a:fillRect/>
          </a:stretch>
        </p:blipFill>
        <p:spPr>
          <a:xfrm>
            <a:off x="6291437" y="2941249"/>
            <a:ext cx="5562886" cy="2743341"/>
          </a:xfrm>
          <a:prstGeom prst="rect">
            <a:avLst/>
          </a:prstGeom>
        </p:spPr>
      </p:pic>
      <p:pic>
        <p:nvPicPr>
          <p:cNvPr id="11" name="Kuva 10">
            <a:extLst>
              <a:ext uri="{FF2B5EF4-FFF2-40B4-BE49-F238E27FC236}">
                <a16:creationId xmlns:a16="http://schemas.microsoft.com/office/drawing/2014/main" id="{09E5FF92-4547-A060-9093-53B776C3A8D5}"/>
              </a:ext>
            </a:extLst>
          </p:cNvPr>
          <p:cNvPicPr>
            <a:picLocks noChangeAspect="1"/>
          </p:cNvPicPr>
          <p:nvPr/>
        </p:nvPicPr>
        <p:blipFill>
          <a:blip r:embed="rId4"/>
          <a:stretch>
            <a:fillRect/>
          </a:stretch>
        </p:blipFill>
        <p:spPr>
          <a:xfrm>
            <a:off x="9753600" y="136905"/>
            <a:ext cx="1956985" cy="2703810"/>
          </a:xfrm>
          <a:prstGeom prst="rect">
            <a:avLst/>
          </a:prstGeom>
          <a:ln>
            <a:solidFill>
              <a:schemeClr val="accent1"/>
            </a:solidFill>
          </a:ln>
        </p:spPr>
      </p:pic>
    </p:spTree>
    <p:extLst>
      <p:ext uri="{BB962C8B-B14F-4D97-AF65-F5344CB8AC3E}">
        <p14:creationId xmlns:p14="http://schemas.microsoft.com/office/powerpoint/2010/main" val="2637072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0AC61026-D48A-A0AC-2DCF-14256B388EA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39981" y="601087"/>
            <a:ext cx="3807844" cy="5528055"/>
          </a:xfrm>
          <a:prstGeom prst="rect">
            <a:avLst/>
          </a:prstGeom>
        </p:spPr>
      </p:pic>
      <p:pic>
        <p:nvPicPr>
          <p:cNvPr id="3" name="Kuva 2">
            <a:extLst>
              <a:ext uri="{FF2B5EF4-FFF2-40B4-BE49-F238E27FC236}">
                <a16:creationId xmlns:a16="http://schemas.microsoft.com/office/drawing/2014/main" id="{05255CA1-A06A-2637-5B3B-268663700F8F}"/>
              </a:ext>
            </a:extLst>
          </p:cNvPr>
          <p:cNvPicPr>
            <a:picLocks noChangeAspect="1"/>
          </p:cNvPicPr>
          <p:nvPr/>
        </p:nvPicPr>
        <p:blipFill>
          <a:blip r:embed="rId3"/>
          <a:stretch>
            <a:fillRect/>
          </a:stretch>
        </p:blipFill>
        <p:spPr>
          <a:xfrm>
            <a:off x="7132156" y="514878"/>
            <a:ext cx="3779848" cy="5401524"/>
          </a:xfrm>
          <a:prstGeom prst="rect">
            <a:avLst/>
          </a:prstGeom>
        </p:spPr>
      </p:pic>
    </p:spTree>
    <p:extLst>
      <p:ext uri="{BB962C8B-B14F-4D97-AF65-F5344CB8AC3E}">
        <p14:creationId xmlns:p14="http://schemas.microsoft.com/office/powerpoint/2010/main" val="375479646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0B76D0C9C9CEF143B347DC29911A96C1" ma:contentTypeVersion="18" ma:contentTypeDescription="Luo uusi asiakirja." ma:contentTypeScope="" ma:versionID="f897ab24a1e111aa34ecee8dba205924">
  <xsd:schema xmlns:xsd="http://www.w3.org/2001/XMLSchema" xmlns:xs="http://www.w3.org/2001/XMLSchema" xmlns:p="http://schemas.microsoft.com/office/2006/metadata/properties" xmlns:ns2="62799d6b-c4b8-4ea1-8670-c5189de616f3" xmlns:ns3="3ce94da4-0a3d-4eaa-81cd-6d074f0abf78" targetNamespace="http://schemas.microsoft.com/office/2006/metadata/properties" ma:root="true" ma:fieldsID="909743d8749d5bab0f071d6fb8d4df54" ns2:_="" ns3:_="">
    <xsd:import namespace="62799d6b-c4b8-4ea1-8670-c5189de616f3"/>
    <xsd:import namespace="3ce94da4-0a3d-4eaa-81cd-6d074f0abf7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799d6b-c4b8-4ea1-8670-c5189de616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5a6f1ddb-3c5a-413c-9fcc-a38912becb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e94da4-0a3d-4eaa-81cd-6d074f0abf78" elementFormDefault="qualified">
    <xsd:import namespace="http://schemas.microsoft.com/office/2006/documentManagement/types"/>
    <xsd:import namespace="http://schemas.microsoft.com/office/infopath/2007/PartnerControls"/>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d30997b4-3e97-4d37-a360-028a5195d2c9}" ma:internalName="TaxCatchAll" ma:showField="CatchAllData" ma:web="3ce94da4-0a3d-4eaa-81cd-6d074f0abf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2799d6b-c4b8-4ea1-8670-c5189de616f3">
      <Terms xmlns="http://schemas.microsoft.com/office/infopath/2007/PartnerControls"/>
    </lcf76f155ced4ddcb4097134ff3c332f>
    <TaxCatchAll xmlns="3ce94da4-0a3d-4eaa-81cd-6d074f0abf78" xsi:nil="true"/>
  </documentManagement>
</p:properties>
</file>

<file path=customXml/itemProps1.xml><?xml version="1.0" encoding="utf-8"?>
<ds:datastoreItem xmlns:ds="http://schemas.openxmlformats.org/officeDocument/2006/customXml" ds:itemID="{87860E56-47F5-43CF-B176-D46F4A74EAE0}"/>
</file>

<file path=customXml/itemProps2.xml><?xml version="1.0" encoding="utf-8"?>
<ds:datastoreItem xmlns:ds="http://schemas.openxmlformats.org/officeDocument/2006/customXml" ds:itemID="{BFB4EC44-BEDD-45C1-9F02-B6906A532ED9}"/>
</file>

<file path=customXml/itemProps3.xml><?xml version="1.0" encoding="utf-8"?>
<ds:datastoreItem xmlns:ds="http://schemas.openxmlformats.org/officeDocument/2006/customXml" ds:itemID="{D88FF081-E464-4577-8D0B-734A496D30D0}"/>
</file>

<file path=docProps/app.xml><?xml version="1.0" encoding="utf-8"?>
<Properties xmlns="http://schemas.openxmlformats.org/officeDocument/2006/extended-properties" xmlns:vt="http://schemas.openxmlformats.org/officeDocument/2006/docPropsVTypes">
  <TotalTime>303</TotalTime>
  <Words>714</Words>
  <Application>Microsoft Office PowerPoint</Application>
  <PresentationFormat>Laajakuva</PresentationFormat>
  <Paragraphs>58</Paragraphs>
  <Slides>12</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12</vt:i4>
      </vt:variant>
    </vt:vector>
  </HeadingPairs>
  <TitlesOfParts>
    <vt:vector size="19" baseType="lpstr">
      <vt:lpstr>Arial</vt:lpstr>
      <vt:lpstr>Calibri</vt:lpstr>
      <vt:lpstr>Calibri Light</vt:lpstr>
      <vt:lpstr>Times New Roman</vt:lpstr>
      <vt:lpstr>Verdana</vt:lpstr>
      <vt:lpstr>Wingdings</vt:lpstr>
      <vt:lpstr>Office-teema</vt:lpstr>
      <vt:lpstr>      Näytteilleasettajien infotilaisuus 6.8.2026</vt:lpstr>
      <vt:lpstr>Aiheet</vt:lpstr>
      <vt:lpstr>Näyttelyluettelon mahdollisuudet -valikkonäkymät kiinnostuksen mukaan</vt:lpstr>
      <vt:lpstr>Yhteenveto</vt:lpstr>
      <vt:lpstr>SoMe-markkinoinnin joukkovoima käyttöön</vt:lpstr>
      <vt:lpstr>Näytteilleasettajien infopaketti https://uiva.fi/naytteilleasettajille/ </vt:lpstr>
      <vt:lpstr>Autolla ajo, pysäköinti, veneiden koeajot</vt:lpstr>
      <vt:lpstr>Näytteilleasettajien parkkialueet</vt:lpstr>
      <vt:lpstr>PowerPoint-esitys</vt:lpstr>
      <vt:lpstr>Tärkeät aikataulut</vt:lpstr>
      <vt:lpstr>Aikataulut; Näyttelyn rakentaminen ja purku </vt:lpstr>
      <vt:lpstr>KIITOS JO ETUKÄTEEN, ETTÄ OLET TOTEUTTAMASSA NÄYTTELYÄ KANSSAMME!   TEHDÄÄN YHDESSÄ 48. UIVASTA UPEA TAPAHTUMA KAIKILLE!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Jarkko Pajusalo</dc:creator>
  <cp:lastModifiedBy>Jarkko Pajusalo</cp:lastModifiedBy>
  <cp:revision>3</cp:revision>
  <dcterms:created xsi:type="dcterms:W3CDTF">2017-03-10T12:41:25Z</dcterms:created>
  <dcterms:modified xsi:type="dcterms:W3CDTF">2026-08-06T06:55:02Z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0x0101000B76D0C9C9CEF143B347DC29911A96C1</vt:lpwstr>
  </property>
</Properties>
</file>